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6"/>
  </p:notesMasterIdLst>
  <p:sldIdLst>
    <p:sldId id="256" r:id="rId2"/>
    <p:sldId id="257" r:id="rId3"/>
    <p:sldId id="258" r:id="rId4"/>
    <p:sldId id="285" r:id="rId5"/>
    <p:sldId id="313" r:id="rId6"/>
    <p:sldId id="259" r:id="rId7"/>
    <p:sldId id="260" r:id="rId8"/>
    <p:sldId id="292" r:id="rId9"/>
    <p:sldId id="310" r:id="rId10"/>
    <p:sldId id="327" r:id="rId11"/>
    <p:sldId id="268" r:id="rId12"/>
    <p:sldId id="295" r:id="rId13"/>
    <p:sldId id="296" r:id="rId14"/>
    <p:sldId id="293" r:id="rId15"/>
    <p:sldId id="297" r:id="rId16"/>
    <p:sldId id="298" r:id="rId17"/>
    <p:sldId id="263" r:id="rId18"/>
    <p:sldId id="262" r:id="rId19"/>
    <p:sldId id="282" r:id="rId20"/>
    <p:sldId id="294" r:id="rId21"/>
    <p:sldId id="314" r:id="rId22"/>
    <p:sldId id="267" r:id="rId23"/>
    <p:sldId id="264" r:id="rId24"/>
    <p:sldId id="266" r:id="rId25"/>
    <p:sldId id="302" r:id="rId26"/>
    <p:sldId id="286" r:id="rId27"/>
    <p:sldId id="300" r:id="rId28"/>
    <p:sldId id="299" r:id="rId29"/>
    <p:sldId id="283" r:id="rId30"/>
    <p:sldId id="303" r:id="rId31"/>
    <p:sldId id="288" r:id="rId32"/>
    <p:sldId id="287" r:id="rId33"/>
    <p:sldId id="301" r:id="rId34"/>
    <p:sldId id="304" r:id="rId35"/>
    <p:sldId id="274" r:id="rId36"/>
    <p:sldId id="284" r:id="rId37"/>
    <p:sldId id="275" r:id="rId38"/>
    <p:sldId id="281" r:id="rId39"/>
    <p:sldId id="276" r:id="rId40"/>
    <p:sldId id="289" r:id="rId41"/>
    <p:sldId id="306" r:id="rId42"/>
    <p:sldId id="305" r:id="rId43"/>
    <p:sldId id="277" r:id="rId44"/>
    <p:sldId id="278" r:id="rId45"/>
    <p:sldId id="290" r:id="rId46"/>
    <p:sldId id="279" r:id="rId47"/>
    <p:sldId id="280" r:id="rId48"/>
    <p:sldId id="291" r:id="rId49"/>
    <p:sldId id="307" r:id="rId50"/>
    <p:sldId id="317" r:id="rId51"/>
    <p:sldId id="318" r:id="rId52"/>
    <p:sldId id="328" r:id="rId53"/>
    <p:sldId id="308" r:id="rId54"/>
    <p:sldId id="329" r:id="rId55"/>
    <p:sldId id="320" r:id="rId56"/>
    <p:sldId id="321" r:id="rId57"/>
    <p:sldId id="309" r:id="rId58"/>
    <p:sldId id="316" r:id="rId59"/>
    <p:sldId id="315" r:id="rId60"/>
    <p:sldId id="261" r:id="rId61"/>
    <p:sldId id="324" r:id="rId62"/>
    <p:sldId id="323" r:id="rId63"/>
    <p:sldId id="325" r:id="rId64"/>
    <p:sldId id="322"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2EF9"/>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46"/>
    <p:restoredTop sz="70863"/>
  </p:normalViewPr>
  <p:slideViewPr>
    <p:cSldViewPr snapToGrid="0" snapToObjects="1">
      <p:cViewPr varScale="1">
        <p:scale>
          <a:sx n="85" d="100"/>
          <a:sy n="85" d="100"/>
        </p:scale>
        <p:origin x="10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D75536-AA77-724F-8A00-909CE685E239}" type="datetimeFigureOut">
              <a:rPr lang="en-US" smtClean="0"/>
              <a:t>2/8/19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D3C003-D730-3F45-9B07-8799477DCAA7}" type="slidenum">
              <a:rPr lang="en-US" smtClean="0"/>
              <a:t>‹#›</a:t>
            </a:fld>
            <a:endParaRPr lang="en-US"/>
          </a:p>
        </p:txBody>
      </p:sp>
    </p:spTree>
    <p:extLst>
      <p:ext uri="{BB962C8B-B14F-4D97-AF65-F5344CB8AC3E}">
        <p14:creationId xmlns:p14="http://schemas.microsoft.com/office/powerpoint/2010/main" val="1129510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D3C003-D730-3F45-9B07-8799477DCAA7}" type="slidenum">
              <a:rPr lang="en-US" smtClean="0"/>
              <a:t>1</a:t>
            </a:fld>
            <a:endParaRPr lang="en-US"/>
          </a:p>
        </p:txBody>
      </p:sp>
    </p:spTree>
    <p:extLst>
      <p:ext uri="{BB962C8B-B14F-4D97-AF65-F5344CB8AC3E}">
        <p14:creationId xmlns:p14="http://schemas.microsoft.com/office/powerpoint/2010/main" val="2208322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Moreover, an important aspect of mean-level change is that it is average change across samples. But there are also individual differences in level and change, with many people who did or did not experience an event showing similar patterns </a:t>
            </a:r>
            <a:r>
              <a:rPr lang="en-US" dirty="0" err="1"/>
              <a:t>fo</a:t>
            </a:r>
            <a:r>
              <a:rPr lang="en-US" dirty="0"/>
              <a:t> change, suggesting that the individual may be the ideal level of analysis for assessing intraindividual change.</a:t>
            </a:r>
          </a:p>
        </p:txBody>
      </p:sp>
      <p:sp>
        <p:nvSpPr>
          <p:cNvPr id="4" name="Slide Number Placeholder 3"/>
          <p:cNvSpPr>
            <a:spLocks noGrp="1"/>
          </p:cNvSpPr>
          <p:nvPr>
            <p:ph type="sldNum" sz="quarter" idx="5"/>
          </p:nvPr>
        </p:nvSpPr>
        <p:spPr/>
        <p:txBody>
          <a:bodyPr/>
          <a:lstStyle/>
          <a:p>
            <a:fld id="{E6D3C003-D730-3F45-9B07-8799477DCAA7}" type="slidenum">
              <a:rPr lang="en-US" smtClean="0"/>
              <a:t>10</a:t>
            </a:fld>
            <a:endParaRPr lang="en-US"/>
          </a:p>
        </p:txBody>
      </p:sp>
    </p:spTree>
    <p:extLst>
      <p:ext uri="{BB962C8B-B14F-4D97-AF65-F5344CB8AC3E}">
        <p14:creationId xmlns:p14="http://schemas.microsoft.com/office/powerpoint/2010/main" val="130367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Gordon Allport wrote in 1937 that “No trait operates alone.” But when we examine mean level change, we typically look at independent trait-level trajectories.</a:t>
            </a:r>
          </a:p>
          <a:p>
            <a:endParaRPr lang="en-US" dirty="0"/>
          </a:p>
          <a:p>
            <a:r>
              <a:rPr lang="en-US" dirty="0"/>
              <a:t>But Allport and others as you’ve seen today, suggested that this is overly simplistic. In fact, Allport defined personality as</a:t>
            </a:r>
          </a:p>
        </p:txBody>
      </p:sp>
      <p:sp>
        <p:nvSpPr>
          <p:cNvPr id="4" name="Slide Number Placeholder 3"/>
          <p:cNvSpPr>
            <a:spLocks noGrp="1"/>
          </p:cNvSpPr>
          <p:nvPr>
            <p:ph type="sldNum" sz="quarter" idx="5"/>
          </p:nvPr>
        </p:nvSpPr>
        <p:spPr/>
        <p:txBody>
          <a:bodyPr/>
          <a:lstStyle/>
          <a:p>
            <a:fld id="{E6D3C003-D730-3F45-9B07-8799477DCAA7}" type="slidenum">
              <a:rPr lang="en-US" smtClean="0"/>
              <a:t>11</a:t>
            </a:fld>
            <a:endParaRPr lang="en-US"/>
          </a:p>
        </p:txBody>
      </p:sp>
    </p:spTree>
    <p:extLst>
      <p:ext uri="{BB962C8B-B14F-4D97-AF65-F5344CB8AC3E}">
        <p14:creationId xmlns:p14="http://schemas.microsoft.com/office/powerpoint/2010/main" val="3140726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if we proceed from an individual, idiographic systems approach, we might view personality as consistent relationships among the manifestations of personality traits within a person over time. And those relationships might indicate the susceptibility of the personality change reliable changes that are reflected in the manifestation of personality. </a:t>
            </a:r>
          </a:p>
          <a:p>
            <a:endParaRPr lang="en-US" dirty="0"/>
          </a:p>
          <a:p>
            <a:r>
              <a:rPr lang="en-US" dirty="0"/>
              <a:t>So here, for example, if these lines represent the relationships between time series personality data for a single person and the thickness represents the strengths, boosts or dips in a Conscientiousness are unlikely to </a:t>
            </a:r>
            <a:r>
              <a:rPr lang="en-US" dirty="0" err="1"/>
              <a:t>grealy</a:t>
            </a:r>
            <a:r>
              <a:rPr lang="en-US" dirty="0"/>
              <a:t> influence the manifestation of other personality </a:t>
            </a:r>
            <a:r>
              <a:rPr lang="en-US" dirty="0" err="1"/>
              <a:t>charactersitics</a:t>
            </a:r>
            <a:endParaRPr lang="en-US" dirty="0"/>
          </a:p>
          <a:p>
            <a:endParaRPr lang="en-US" dirty="0"/>
          </a:p>
          <a:p>
            <a:r>
              <a:rPr lang="en-US" dirty="0" err="1"/>
              <a:t>Analagous</a:t>
            </a:r>
            <a:r>
              <a:rPr lang="en-US" dirty="0"/>
              <a:t> to a set of dominoes, if the Conscientiousness domino tips over, the overall system is unlikely to be affected</a:t>
            </a:r>
          </a:p>
        </p:txBody>
      </p:sp>
      <p:sp>
        <p:nvSpPr>
          <p:cNvPr id="4" name="Slide Number Placeholder 3"/>
          <p:cNvSpPr>
            <a:spLocks noGrp="1"/>
          </p:cNvSpPr>
          <p:nvPr>
            <p:ph type="sldNum" sz="quarter" idx="5"/>
          </p:nvPr>
        </p:nvSpPr>
        <p:spPr/>
        <p:txBody>
          <a:bodyPr/>
          <a:lstStyle/>
          <a:p>
            <a:fld id="{E6D3C003-D730-3F45-9B07-8799477DCAA7}" type="slidenum">
              <a:rPr lang="en-US" smtClean="0"/>
              <a:t>12</a:t>
            </a:fld>
            <a:endParaRPr lang="en-US"/>
          </a:p>
        </p:txBody>
      </p:sp>
    </p:spTree>
    <p:extLst>
      <p:ext uri="{BB962C8B-B14F-4D97-AF65-F5344CB8AC3E}">
        <p14:creationId xmlns:p14="http://schemas.microsoft.com/office/powerpoint/2010/main" val="3187386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over time, this individual starts exhibiting more and stronger relationships between the manifestation of personality, this may result in changes within the system. Here, boosts and dips in Conscientious might influence Neuroticism, which in turn influences Agreeableness that influences Extraversion and so on. </a:t>
            </a:r>
          </a:p>
        </p:txBody>
      </p:sp>
      <p:sp>
        <p:nvSpPr>
          <p:cNvPr id="4" name="Slide Number Placeholder 3"/>
          <p:cNvSpPr>
            <a:spLocks noGrp="1"/>
          </p:cNvSpPr>
          <p:nvPr>
            <p:ph type="sldNum" sz="quarter" idx="5"/>
          </p:nvPr>
        </p:nvSpPr>
        <p:spPr/>
        <p:txBody>
          <a:bodyPr/>
          <a:lstStyle/>
          <a:p>
            <a:fld id="{E6D3C003-D730-3F45-9B07-8799477DCAA7}" type="slidenum">
              <a:rPr lang="en-US" smtClean="0"/>
              <a:t>14</a:t>
            </a:fld>
            <a:endParaRPr lang="en-US"/>
          </a:p>
        </p:txBody>
      </p:sp>
    </p:spTree>
    <p:extLst>
      <p:ext uri="{BB962C8B-B14F-4D97-AF65-F5344CB8AC3E}">
        <p14:creationId xmlns:p14="http://schemas.microsoft.com/office/powerpoint/2010/main" val="410652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if the Conscientiousness domino tips over, </a:t>
            </a:r>
          </a:p>
        </p:txBody>
      </p:sp>
      <p:sp>
        <p:nvSpPr>
          <p:cNvPr id="4" name="Slide Number Placeholder 3"/>
          <p:cNvSpPr>
            <a:spLocks noGrp="1"/>
          </p:cNvSpPr>
          <p:nvPr>
            <p:ph type="sldNum" sz="quarter" idx="5"/>
          </p:nvPr>
        </p:nvSpPr>
        <p:spPr/>
        <p:txBody>
          <a:bodyPr/>
          <a:lstStyle/>
          <a:p>
            <a:fld id="{E6D3C003-D730-3F45-9B07-8799477DCAA7}" type="slidenum">
              <a:rPr lang="en-US" smtClean="0"/>
              <a:t>15</a:t>
            </a:fld>
            <a:endParaRPr lang="en-US"/>
          </a:p>
        </p:txBody>
      </p:sp>
    </p:spTree>
    <p:extLst>
      <p:ext uri="{BB962C8B-B14F-4D97-AF65-F5344CB8AC3E}">
        <p14:creationId xmlns:p14="http://schemas.microsoft.com/office/powerpoint/2010/main" val="348010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may result in system wide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how do we detect if there are reliable changes in a personality system that may influence the manifestation of personality in everyday life</a:t>
            </a:r>
          </a:p>
          <a:p>
            <a:endParaRPr lang="en-US" dirty="0"/>
          </a:p>
        </p:txBody>
      </p:sp>
      <p:sp>
        <p:nvSpPr>
          <p:cNvPr id="4" name="Slide Number Placeholder 3"/>
          <p:cNvSpPr>
            <a:spLocks noGrp="1"/>
          </p:cNvSpPr>
          <p:nvPr>
            <p:ph type="sldNum" sz="quarter" idx="5"/>
          </p:nvPr>
        </p:nvSpPr>
        <p:spPr/>
        <p:txBody>
          <a:bodyPr/>
          <a:lstStyle/>
          <a:p>
            <a:fld id="{E6D3C003-D730-3F45-9B07-8799477DCAA7}" type="slidenum">
              <a:rPr lang="en-US" smtClean="0"/>
              <a:t>16</a:t>
            </a:fld>
            <a:endParaRPr lang="en-US"/>
          </a:p>
        </p:txBody>
      </p:sp>
    </p:spTree>
    <p:extLst>
      <p:ext uri="{BB962C8B-B14F-4D97-AF65-F5344CB8AC3E}">
        <p14:creationId xmlns:p14="http://schemas.microsoft.com/office/powerpoint/2010/main" val="1777011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recent paper in nature proposed a permutation based kernel change point procedure for detecting reliable correlational changes in a psychological system.</a:t>
            </a:r>
          </a:p>
        </p:txBody>
      </p:sp>
      <p:sp>
        <p:nvSpPr>
          <p:cNvPr id="4" name="Slide Number Placeholder 3"/>
          <p:cNvSpPr>
            <a:spLocks noGrp="1"/>
          </p:cNvSpPr>
          <p:nvPr>
            <p:ph type="sldNum" sz="quarter" idx="5"/>
          </p:nvPr>
        </p:nvSpPr>
        <p:spPr/>
        <p:txBody>
          <a:bodyPr/>
          <a:lstStyle/>
          <a:p>
            <a:fld id="{E6D3C003-D730-3F45-9B07-8799477DCAA7}" type="slidenum">
              <a:rPr lang="en-US" smtClean="0"/>
              <a:t>17</a:t>
            </a:fld>
            <a:endParaRPr lang="en-US"/>
          </a:p>
        </p:txBody>
      </p:sp>
    </p:spTree>
    <p:extLst>
      <p:ext uri="{BB962C8B-B14F-4D97-AF65-F5344CB8AC3E}">
        <p14:creationId xmlns:p14="http://schemas.microsoft.com/office/powerpoint/2010/main" val="1908958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dive into the procedure, let me tell you about the data we are using to test it.</a:t>
            </a:r>
          </a:p>
          <a:p>
            <a:endParaRPr lang="en-US" dirty="0"/>
          </a:p>
          <a:p>
            <a:r>
              <a:rPr lang="en-US" dirty="0"/>
              <a:t>These data came from a longitudinal study at the University of Illinois Urbana </a:t>
            </a:r>
            <a:r>
              <a:rPr lang="en-US" dirty="0" err="1"/>
              <a:t>Champaigne</a:t>
            </a:r>
            <a:r>
              <a:rPr lang="en-US" dirty="0"/>
              <a:t> in which 388 participants in romantic relationships responding to a series of surveys for up to one year. Among other measures like attachment, participants reported on their personality and life events they experienced. </a:t>
            </a:r>
            <a:r>
              <a:rPr lang="en-US" dirty="0" err="1"/>
              <a:t>Persoanlity</a:t>
            </a:r>
            <a:r>
              <a:rPr lang="en-US" dirty="0"/>
              <a:t> was measured using the TIPI. We will use composites of these measures as the data we had access to had already been composited. We used data for seven life events, including the death of a family member, moving in with a partner, or breaking up with a partner.</a:t>
            </a:r>
          </a:p>
          <a:p>
            <a:endParaRPr lang="en-US" dirty="0"/>
          </a:p>
          <a:p>
            <a:r>
              <a:rPr lang="en-US" dirty="0"/>
              <a:t>This study was preregistered and the preregistration is available at the link below.</a:t>
            </a:r>
          </a:p>
        </p:txBody>
      </p:sp>
      <p:sp>
        <p:nvSpPr>
          <p:cNvPr id="4" name="Slide Number Placeholder 3"/>
          <p:cNvSpPr>
            <a:spLocks noGrp="1"/>
          </p:cNvSpPr>
          <p:nvPr>
            <p:ph type="sldNum" sz="quarter" idx="5"/>
          </p:nvPr>
        </p:nvSpPr>
        <p:spPr/>
        <p:txBody>
          <a:bodyPr/>
          <a:lstStyle/>
          <a:p>
            <a:fld id="{E6D3C003-D730-3F45-9B07-8799477DCAA7}" type="slidenum">
              <a:rPr lang="en-US" smtClean="0"/>
              <a:t>18</a:t>
            </a:fld>
            <a:endParaRPr lang="en-US"/>
          </a:p>
        </p:txBody>
      </p:sp>
    </p:spTree>
    <p:extLst>
      <p:ext uri="{BB962C8B-B14F-4D97-AF65-F5344CB8AC3E}">
        <p14:creationId xmlns:p14="http://schemas.microsoft.com/office/powerpoint/2010/main" val="1814670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procedure is quite complex</a:t>
            </a:r>
          </a:p>
        </p:txBody>
      </p:sp>
      <p:sp>
        <p:nvSpPr>
          <p:cNvPr id="4" name="Slide Number Placeholder 3"/>
          <p:cNvSpPr>
            <a:spLocks noGrp="1"/>
          </p:cNvSpPr>
          <p:nvPr>
            <p:ph type="sldNum" sz="quarter" idx="5"/>
          </p:nvPr>
        </p:nvSpPr>
        <p:spPr/>
        <p:txBody>
          <a:bodyPr/>
          <a:lstStyle/>
          <a:p>
            <a:fld id="{E6D3C003-D730-3F45-9B07-8799477DCAA7}" type="slidenum">
              <a:rPr lang="en-US" smtClean="0"/>
              <a:t>19</a:t>
            </a:fld>
            <a:endParaRPr lang="en-US"/>
          </a:p>
        </p:txBody>
      </p:sp>
    </p:spTree>
    <p:extLst>
      <p:ext uri="{BB962C8B-B14F-4D97-AF65-F5344CB8AC3E}">
        <p14:creationId xmlns:p14="http://schemas.microsoft.com/office/powerpoint/2010/main" val="2121924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going to get into the details, but basically, the KCP procedure is going to leverage the gaussian similarity between the correlations of different windows to test whether the variance of those correlations between two points is greater than what we would expect if the time series was randomly ordered.</a:t>
            </a:r>
          </a:p>
        </p:txBody>
      </p:sp>
      <p:sp>
        <p:nvSpPr>
          <p:cNvPr id="4" name="Slide Number Placeholder 3"/>
          <p:cNvSpPr>
            <a:spLocks noGrp="1"/>
          </p:cNvSpPr>
          <p:nvPr>
            <p:ph type="sldNum" sz="quarter" idx="5"/>
          </p:nvPr>
        </p:nvSpPr>
        <p:spPr/>
        <p:txBody>
          <a:bodyPr/>
          <a:lstStyle/>
          <a:p>
            <a:fld id="{E6D3C003-D730-3F45-9B07-8799477DCAA7}" type="slidenum">
              <a:rPr lang="en-US" smtClean="0"/>
              <a:t>20</a:t>
            </a:fld>
            <a:endParaRPr lang="en-US"/>
          </a:p>
        </p:txBody>
      </p:sp>
    </p:spTree>
    <p:extLst>
      <p:ext uri="{BB962C8B-B14F-4D97-AF65-F5344CB8AC3E}">
        <p14:creationId xmlns:p14="http://schemas.microsoft.com/office/powerpoint/2010/main" val="3152527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psychology and the study of personality, the big 5, E, A, C, N, O, have become ubiquitous. </a:t>
            </a:r>
          </a:p>
          <a:p>
            <a:endParaRPr lang="en-US" dirty="0"/>
          </a:p>
          <a:p>
            <a:r>
              <a:rPr lang="en-US" dirty="0"/>
              <a:t>Not only do they reliably predict a number of outcomes, but they also show reliable patterns of change and development in the direction, magnitude, and timing of change.</a:t>
            </a:r>
          </a:p>
          <a:p>
            <a:endParaRPr lang="en-US" dirty="0"/>
          </a:p>
          <a:p>
            <a:r>
              <a:rPr lang="en-US" dirty="0"/>
              <a:t>But the observation of normative change raises the question of </a:t>
            </a:r>
          </a:p>
          <a:p>
            <a:endParaRPr lang="en-US" dirty="0"/>
          </a:p>
        </p:txBody>
      </p:sp>
      <p:sp>
        <p:nvSpPr>
          <p:cNvPr id="4" name="Slide Number Placeholder 3"/>
          <p:cNvSpPr>
            <a:spLocks noGrp="1"/>
          </p:cNvSpPr>
          <p:nvPr>
            <p:ph type="sldNum" sz="quarter" idx="5"/>
          </p:nvPr>
        </p:nvSpPr>
        <p:spPr/>
        <p:txBody>
          <a:bodyPr/>
          <a:lstStyle/>
          <a:p>
            <a:fld id="{E6D3C003-D730-3F45-9B07-8799477DCAA7}" type="slidenum">
              <a:rPr lang="en-US" smtClean="0"/>
              <a:t>2</a:t>
            </a:fld>
            <a:endParaRPr lang="en-US"/>
          </a:p>
        </p:txBody>
      </p:sp>
    </p:spTree>
    <p:extLst>
      <p:ext uri="{BB962C8B-B14F-4D97-AF65-F5344CB8AC3E}">
        <p14:creationId xmlns:p14="http://schemas.microsoft.com/office/powerpoint/2010/main" val="2441386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two steps I want to make sure you understand involve moving window correlations and permutations</a:t>
            </a:r>
          </a:p>
        </p:txBody>
      </p:sp>
      <p:sp>
        <p:nvSpPr>
          <p:cNvPr id="4" name="Slide Number Placeholder 3"/>
          <p:cNvSpPr>
            <a:spLocks noGrp="1"/>
          </p:cNvSpPr>
          <p:nvPr>
            <p:ph type="sldNum" sz="quarter" idx="5"/>
          </p:nvPr>
        </p:nvSpPr>
        <p:spPr/>
        <p:txBody>
          <a:bodyPr/>
          <a:lstStyle/>
          <a:p>
            <a:fld id="{E6D3C003-D730-3F45-9B07-8799477DCAA7}" type="slidenum">
              <a:rPr lang="en-US" smtClean="0"/>
              <a:t>21</a:t>
            </a:fld>
            <a:endParaRPr lang="en-US"/>
          </a:p>
        </p:txBody>
      </p:sp>
    </p:spTree>
    <p:extLst>
      <p:ext uri="{BB962C8B-B14F-4D97-AF65-F5344CB8AC3E}">
        <p14:creationId xmlns:p14="http://schemas.microsoft.com/office/powerpoint/2010/main" val="911055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D3C003-D730-3F45-9B07-8799477DCAA7}" type="slidenum">
              <a:rPr lang="en-US" smtClean="0"/>
              <a:t>22</a:t>
            </a:fld>
            <a:endParaRPr lang="en-US"/>
          </a:p>
        </p:txBody>
      </p:sp>
    </p:spTree>
    <p:extLst>
      <p:ext uri="{BB962C8B-B14F-4D97-AF65-F5344CB8AC3E}">
        <p14:creationId xmlns:p14="http://schemas.microsoft.com/office/powerpoint/2010/main" val="3331396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moving window correlations, we have to understand multivariate time series. Basically, we have multiple times series measured over time. Here we have time on the x axis, ratings on the y axis and the measures for different traits as different lines</a:t>
            </a:r>
          </a:p>
        </p:txBody>
      </p:sp>
      <p:sp>
        <p:nvSpPr>
          <p:cNvPr id="4" name="Slide Number Placeholder 3"/>
          <p:cNvSpPr>
            <a:spLocks noGrp="1"/>
          </p:cNvSpPr>
          <p:nvPr>
            <p:ph type="sldNum" sz="quarter" idx="5"/>
          </p:nvPr>
        </p:nvSpPr>
        <p:spPr/>
        <p:txBody>
          <a:bodyPr/>
          <a:lstStyle/>
          <a:p>
            <a:fld id="{E6D3C003-D730-3F45-9B07-8799477DCAA7}" type="slidenum">
              <a:rPr lang="en-US" smtClean="0"/>
              <a:t>23</a:t>
            </a:fld>
            <a:endParaRPr lang="en-US"/>
          </a:p>
        </p:txBody>
      </p:sp>
    </p:spTree>
    <p:extLst>
      <p:ext uri="{BB962C8B-B14F-4D97-AF65-F5344CB8AC3E}">
        <p14:creationId xmlns:p14="http://schemas.microsoft.com/office/powerpoint/2010/main" val="1233051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moving window correlations, we basically put a window at the beginning of the time series and calculate the correlation among the personality measures within the window.</a:t>
            </a:r>
          </a:p>
        </p:txBody>
      </p:sp>
      <p:sp>
        <p:nvSpPr>
          <p:cNvPr id="4" name="Slide Number Placeholder 3"/>
          <p:cNvSpPr>
            <a:spLocks noGrp="1"/>
          </p:cNvSpPr>
          <p:nvPr>
            <p:ph type="sldNum" sz="quarter" idx="5"/>
          </p:nvPr>
        </p:nvSpPr>
        <p:spPr/>
        <p:txBody>
          <a:bodyPr/>
          <a:lstStyle/>
          <a:p>
            <a:fld id="{E6D3C003-D730-3F45-9B07-8799477DCAA7}" type="slidenum">
              <a:rPr lang="en-US" smtClean="0"/>
              <a:t>24</a:t>
            </a:fld>
            <a:endParaRPr lang="en-US"/>
          </a:p>
        </p:txBody>
      </p:sp>
    </p:spTree>
    <p:extLst>
      <p:ext uri="{BB962C8B-B14F-4D97-AF65-F5344CB8AC3E}">
        <p14:creationId xmlns:p14="http://schemas.microsoft.com/office/powerpoint/2010/main" val="2395153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can move the window across the times series and calculate the correlation within the windows</a:t>
            </a:r>
          </a:p>
        </p:txBody>
      </p:sp>
      <p:sp>
        <p:nvSpPr>
          <p:cNvPr id="4" name="Slide Number Placeholder 3"/>
          <p:cNvSpPr>
            <a:spLocks noGrp="1"/>
          </p:cNvSpPr>
          <p:nvPr>
            <p:ph type="sldNum" sz="quarter" idx="5"/>
          </p:nvPr>
        </p:nvSpPr>
        <p:spPr/>
        <p:txBody>
          <a:bodyPr/>
          <a:lstStyle/>
          <a:p>
            <a:fld id="{E6D3C003-D730-3F45-9B07-8799477DCAA7}" type="slidenum">
              <a:rPr lang="en-US" smtClean="0"/>
              <a:t>25</a:t>
            </a:fld>
            <a:endParaRPr lang="en-US"/>
          </a:p>
        </p:txBody>
      </p:sp>
    </p:spTree>
    <p:extLst>
      <p:ext uri="{BB962C8B-B14F-4D97-AF65-F5344CB8AC3E}">
        <p14:creationId xmlns:p14="http://schemas.microsoft.com/office/powerpoint/2010/main" val="489239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correlations can also be represented as a time series of moving window correlations, where different lines represent the unique pairwise relationships among the personality measures.</a:t>
            </a:r>
          </a:p>
        </p:txBody>
      </p:sp>
      <p:sp>
        <p:nvSpPr>
          <p:cNvPr id="4" name="Slide Number Placeholder 3"/>
          <p:cNvSpPr>
            <a:spLocks noGrp="1"/>
          </p:cNvSpPr>
          <p:nvPr>
            <p:ph type="sldNum" sz="quarter" idx="5"/>
          </p:nvPr>
        </p:nvSpPr>
        <p:spPr/>
        <p:txBody>
          <a:bodyPr/>
          <a:lstStyle/>
          <a:p>
            <a:fld id="{E6D3C003-D730-3F45-9B07-8799477DCAA7}" type="slidenum">
              <a:rPr lang="en-US" smtClean="0"/>
              <a:t>26</a:t>
            </a:fld>
            <a:endParaRPr lang="en-US"/>
          </a:p>
        </p:txBody>
      </p:sp>
    </p:spTree>
    <p:extLst>
      <p:ext uri="{BB962C8B-B14F-4D97-AF65-F5344CB8AC3E}">
        <p14:creationId xmlns:p14="http://schemas.microsoft.com/office/powerpoint/2010/main" val="3411422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it looks something like this</a:t>
            </a:r>
          </a:p>
        </p:txBody>
      </p:sp>
      <p:sp>
        <p:nvSpPr>
          <p:cNvPr id="4" name="Slide Number Placeholder 3"/>
          <p:cNvSpPr>
            <a:spLocks noGrp="1"/>
          </p:cNvSpPr>
          <p:nvPr>
            <p:ph type="sldNum" sz="quarter" idx="5"/>
          </p:nvPr>
        </p:nvSpPr>
        <p:spPr/>
        <p:txBody>
          <a:bodyPr/>
          <a:lstStyle/>
          <a:p>
            <a:fld id="{E6D3C003-D730-3F45-9B07-8799477DCAA7}" type="slidenum">
              <a:rPr lang="en-US" smtClean="0"/>
              <a:t>27</a:t>
            </a:fld>
            <a:endParaRPr lang="en-US"/>
          </a:p>
        </p:txBody>
      </p:sp>
    </p:spTree>
    <p:extLst>
      <p:ext uri="{BB962C8B-B14F-4D97-AF65-F5344CB8AC3E}">
        <p14:creationId xmlns:p14="http://schemas.microsoft.com/office/powerpoint/2010/main" val="2381130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logic here, is that if there are no changes in the correlations across the time series, then it can be considered a single unitary phase with no knows, so k=0</a:t>
            </a:r>
          </a:p>
        </p:txBody>
      </p:sp>
      <p:sp>
        <p:nvSpPr>
          <p:cNvPr id="4" name="Slide Number Placeholder 3"/>
          <p:cNvSpPr>
            <a:spLocks noGrp="1"/>
          </p:cNvSpPr>
          <p:nvPr>
            <p:ph type="sldNum" sz="quarter" idx="5"/>
          </p:nvPr>
        </p:nvSpPr>
        <p:spPr/>
        <p:txBody>
          <a:bodyPr/>
          <a:lstStyle/>
          <a:p>
            <a:fld id="{E6D3C003-D730-3F45-9B07-8799477DCAA7}" type="slidenum">
              <a:rPr lang="en-US" smtClean="0"/>
              <a:t>28</a:t>
            </a:fld>
            <a:endParaRPr lang="en-US"/>
          </a:p>
        </p:txBody>
      </p:sp>
    </p:spTree>
    <p:extLst>
      <p:ext uri="{BB962C8B-B14F-4D97-AF65-F5344CB8AC3E}">
        <p14:creationId xmlns:p14="http://schemas.microsoft.com/office/powerpoint/2010/main" val="2602109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Essentially, the goal of the procedure is to split the correlational time series into phases in which the correlations are as homogeneous, or similar, as possible</a:t>
            </a:r>
          </a:p>
        </p:txBody>
      </p:sp>
      <p:sp>
        <p:nvSpPr>
          <p:cNvPr id="4" name="Slide Number Placeholder 3"/>
          <p:cNvSpPr>
            <a:spLocks noGrp="1"/>
          </p:cNvSpPr>
          <p:nvPr>
            <p:ph type="sldNum" sz="quarter" idx="5"/>
          </p:nvPr>
        </p:nvSpPr>
        <p:spPr/>
        <p:txBody>
          <a:bodyPr/>
          <a:lstStyle/>
          <a:p>
            <a:fld id="{E6D3C003-D730-3F45-9B07-8799477DCAA7}" type="slidenum">
              <a:rPr lang="en-US" smtClean="0"/>
              <a:t>29</a:t>
            </a:fld>
            <a:endParaRPr lang="en-US"/>
          </a:p>
        </p:txBody>
      </p:sp>
    </p:spTree>
    <p:extLst>
      <p:ext uri="{BB962C8B-B14F-4D97-AF65-F5344CB8AC3E}">
        <p14:creationId xmlns:p14="http://schemas.microsoft.com/office/powerpoint/2010/main" val="28006325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how do we decide this</a:t>
            </a:r>
          </a:p>
        </p:txBody>
      </p:sp>
      <p:sp>
        <p:nvSpPr>
          <p:cNvPr id="4" name="Slide Number Placeholder 3"/>
          <p:cNvSpPr>
            <a:spLocks noGrp="1"/>
          </p:cNvSpPr>
          <p:nvPr>
            <p:ph type="sldNum" sz="quarter" idx="5"/>
          </p:nvPr>
        </p:nvSpPr>
        <p:spPr/>
        <p:txBody>
          <a:bodyPr/>
          <a:lstStyle/>
          <a:p>
            <a:fld id="{E6D3C003-D730-3F45-9B07-8799477DCAA7}" type="slidenum">
              <a:rPr lang="en-US" smtClean="0"/>
              <a:t>30</a:t>
            </a:fld>
            <a:endParaRPr lang="en-US"/>
          </a:p>
        </p:txBody>
      </p:sp>
    </p:spTree>
    <p:extLst>
      <p:ext uri="{BB962C8B-B14F-4D97-AF65-F5344CB8AC3E}">
        <p14:creationId xmlns:p14="http://schemas.microsoft.com/office/powerpoint/2010/main" val="236206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it shows these normative changes</a:t>
            </a:r>
          </a:p>
        </p:txBody>
      </p:sp>
      <p:sp>
        <p:nvSpPr>
          <p:cNvPr id="4" name="Slide Number Placeholder 3"/>
          <p:cNvSpPr>
            <a:spLocks noGrp="1"/>
          </p:cNvSpPr>
          <p:nvPr>
            <p:ph type="sldNum" sz="quarter" idx="5"/>
          </p:nvPr>
        </p:nvSpPr>
        <p:spPr/>
        <p:txBody>
          <a:bodyPr/>
          <a:lstStyle/>
          <a:p>
            <a:fld id="{E6D3C003-D730-3F45-9B07-8799477DCAA7}" type="slidenum">
              <a:rPr lang="en-US" smtClean="0"/>
              <a:t>3</a:t>
            </a:fld>
            <a:endParaRPr lang="en-US"/>
          </a:p>
        </p:txBody>
      </p:sp>
    </p:spTree>
    <p:extLst>
      <p:ext uri="{BB962C8B-B14F-4D97-AF65-F5344CB8AC3E}">
        <p14:creationId xmlns:p14="http://schemas.microsoft.com/office/powerpoint/2010/main" val="586045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t>
            </a:r>
            <a:r>
              <a:rPr lang="en-US" dirty="0" err="1"/>
              <a:t>tiem</a:t>
            </a:r>
            <a:r>
              <a:rPr lang="en-US" dirty="0"/>
              <a:t> series, we see that the beginning of the times series is very consistent, but around 25 weeks in, we start </a:t>
            </a:r>
            <a:r>
              <a:rPr lang="en-US" dirty="0" err="1"/>
              <a:t>notcing</a:t>
            </a:r>
            <a:r>
              <a:rPr lang="en-US" dirty="0"/>
              <a:t> changes. But is there a real change point in this range, and if so where is it?</a:t>
            </a:r>
          </a:p>
        </p:txBody>
      </p:sp>
      <p:sp>
        <p:nvSpPr>
          <p:cNvPr id="4" name="Slide Number Placeholder 3"/>
          <p:cNvSpPr>
            <a:spLocks noGrp="1"/>
          </p:cNvSpPr>
          <p:nvPr>
            <p:ph type="sldNum" sz="quarter" idx="5"/>
          </p:nvPr>
        </p:nvSpPr>
        <p:spPr/>
        <p:txBody>
          <a:bodyPr/>
          <a:lstStyle/>
          <a:p>
            <a:fld id="{E6D3C003-D730-3F45-9B07-8799477DCAA7}" type="slidenum">
              <a:rPr lang="en-US" smtClean="0"/>
              <a:t>31</a:t>
            </a:fld>
            <a:endParaRPr lang="en-US"/>
          </a:p>
        </p:txBody>
      </p:sp>
    </p:spTree>
    <p:extLst>
      <p:ext uri="{BB962C8B-B14F-4D97-AF65-F5344CB8AC3E}">
        <p14:creationId xmlns:p14="http://schemas.microsoft.com/office/powerpoint/2010/main" val="2328379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arbitrarily decide it is at 35 weeks,  and break the time series into two phases with one knot or k =1</a:t>
            </a:r>
          </a:p>
        </p:txBody>
      </p:sp>
      <p:sp>
        <p:nvSpPr>
          <p:cNvPr id="4" name="Slide Number Placeholder 3"/>
          <p:cNvSpPr>
            <a:spLocks noGrp="1"/>
          </p:cNvSpPr>
          <p:nvPr>
            <p:ph type="sldNum" sz="quarter" idx="5"/>
          </p:nvPr>
        </p:nvSpPr>
        <p:spPr/>
        <p:txBody>
          <a:bodyPr/>
          <a:lstStyle/>
          <a:p>
            <a:fld id="{E6D3C003-D730-3F45-9B07-8799477DCAA7}" type="slidenum">
              <a:rPr lang="en-US" smtClean="0"/>
              <a:t>32</a:t>
            </a:fld>
            <a:endParaRPr lang="en-US"/>
          </a:p>
        </p:txBody>
      </p:sp>
    </p:spTree>
    <p:extLst>
      <p:ext uri="{BB962C8B-B14F-4D97-AF65-F5344CB8AC3E}">
        <p14:creationId xmlns:p14="http://schemas.microsoft.com/office/powerpoint/2010/main" val="2916114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even if we decide there is one knot, its location could theoretically be at any of these points in the time series.</a:t>
            </a:r>
          </a:p>
        </p:txBody>
      </p:sp>
      <p:sp>
        <p:nvSpPr>
          <p:cNvPr id="4" name="Slide Number Placeholder 3"/>
          <p:cNvSpPr>
            <a:spLocks noGrp="1"/>
          </p:cNvSpPr>
          <p:nvPr>
            <p:ph type="sldNum" sz="quarter" idx="5"/>
          </p:nvPr>
        </p:nvSpPr>
        <p:spPr/>
        <p:txBody>
          <a:bodyPr/>
          <a:lstStyle/>
          <a:p>
            <a:fld id="{E6D3C003-D730-3F45-9B07-8799477DCAA7}" type="slidenum">
              <a:rPr lang="en-US" smtClean="0"/>
              <a:t>33</a:t>
            </a:fld>
            <a:endParaRPr lang="en-US"/>
          </a:p>
        </p:txBody>
      </p:sp>
    </p:spTree>
    <p:extLst>
      <p:ext uri="{BB962C8B-B14F-4D97-AF65-F5344CB8AC3E}">
        <p14:creationId xmlns:p14="http://schemas.microsoft.com/office/powerpoint/2010/main" val="18307478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decide?</a:t>
            </a:r>
          </a:p>
        </p:txBody>
      </p:sp>
      <p:sp>
        <p:nvSpPr>
          <p:cNvPr id="4" name="Slide Number Placeholder 3"/>
          <p:cNvSpPr>
            <a:spLocks noGrp="1"/>
          </p:cNvSpPr>
          <p:nvPr>
            <p:ph type="sldNum" sz="quarter" idx="5"/>
          </p:nvPr>
        </p:nvSpPr>
        <p:spPr/>
        <p:txBody>
          <a:bodyPr/>
          <a:lstStyle/>
          <a:p>
            <a:fld id="{E6D3C003-D730-3F45-9B07-8799477DCAA7}" type="slidenum">
              <a:rPr lang="en-US" smtClean="0"/>
              <a:t>34</a:t>
            </a:fld>
            <a:endParaRPr lang="en-US"/>
          </a:p>
        </p:txBody>
      </p:sp>
    </p:spTree>
    <p:extLst>
      <p:ext uri="{BB962C8B-B14F-4D97-AF65-F5344CB8AC3E}">
        <p14:creationId xmlns:p14="http://schemas.microsoft.com/office/powerpoint/2010/main" val="23433197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going to get into the details, but basically, the KCP procedure is going to leverage the gaussian similarity between the correlations of different windows to test whether the variance of those correlations between two points is greater than what we would expect if the time series was randomly ordered.</a:t>
            </a:r>
          </a:p>
        </p:txBody>
      </p:sp>
      <p:sp>
        <p:nvSpPr>
          <p:cNvPr id="4" name="Slide Number Placeholder 3"/>
          <p:cNvSpPr>
            <a:spLocks noGrp="1"/>
          </p:cNvSpPr>
          <p:nvPr>
            <p:ph type="sldNum" sz="quarter" idx="5"/>
          </p:nvPr>
        </p:nvSpPr>
        <p:spPr/>
        <p:txBody>
          <a:bodyPr/>
          <a:lstStyle/>
          <a:p>
            <a:fld id="{E6D3C003-D730-3F45-9B07-8799477DCAA7}" type="slidenum">
              <a:rPr lang="en-US" smtClean="0"/>
              <a:t>35</a:t>
            </a:fld>
            <a:endParaRPr lang="en-US"/>
          </a:p>
        </p:txBody>
      </p:sp>
    </p:spTree>
    <p:extLst>
      <p:ext uri="{BB962C8B-B14F-4D97-AF65-F5344CB8AC3E}">
        <p14:creationId xmlns:p14="http://schemas.microsoft.com/office/powerpoint/2010/main" val="1693506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D3C003-D730-3F45-9B07-8799477DCAA7}" type="slidenum">
              <a:rPr lang="en-US" smtClean="0"/>
              <a:t>36</a:t>
            </a:fld>
            <a:endParaRPr lang="en-US"/>
          </a:p>
        </p:txBody>
      </p:sp>
    </p:spTree>
    <p:extLst>
      <p:ext uri="{BB962C8B-B14F-4D97-AF65-F5344CB8AC3E}">
        <p14:creationId xmlns:p14="http://schemas.microsoft.com/office/powerpoint/2010/main" val="32788322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going to get into the details, but basically, the KCP procedure is going to leverage the gaussian similarity between the correlations of different windows to test whether the variance of those correlations between two points is greater than what we would expect if the time series was randomly ordered.</a:t>
            </a:r>
          </a:p>
        </p:txBody>
      </p:sp>
      <p:sp>
        <p:nvSpPr>
          <p:cNvPr id="4" name="Slide Number Placeholder 3"/>
          <p:cNvSpPr>
            <a:spLocks noGrp="1"/>
          </p:cNvSpPr>
          <p:nvPr>
            <p:ph type="sldNum" sz="quarter" idx="5"/>
          </p:nvPr>
        </p:nvSpPr>
        <p:spPr/>
        <p:txBody>
          <a:bodyPr/>
          <a:lstStyle/>
          <a:p>
            <a:fld id="{E6D3C003-D730-3F45-9B07-8799477DCAA7}" type="slidenum">
              <a:rPr lang="en-US" smtClean="0"/>
              <a:t>37</a:t>
            </a:fld>
            <a:endParaRPr lang="en-US"/>
          </a:p>
        </p:txBody>
      </p:sp>
    </p:spTree>
    <p:extLst>
      <p:ext uri="{BB962C8B-B14F-4D97-AF65-F5344CB8AC3E}">
        <p14:creationId xmlns:p14="http://schemas.microsoft.com/office/powerpoint/2010/main" val="3331687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permutations come in.</a:t>
            </a:r>
          </a:p>
          <a:p>
            <a:endParaRPr lang="en-US" dirty="0"/>
          </a:p>
          <a:p>
            <a:r>
              <a:rPr lang="en-US" dirty="0"/>
              <a:t>Basically, if we shuffle the data in the time series, which should essentially remove any non-random patterns, we can look at the moving window correlations for the permuted data sets. </a:t>
            </a:r>
          </a:p>
        </p:txBody>
      </p:sp>
      <p:sp>
        <p:nvSpPr>
          <p:cNvPr id="4" name="Slide Number Placeholder 3"/>
          <p:cNvSpPr>
            <a:spLocks noGrp="1"/>
          </p:cNvSpPr>
          <p:nvPr>
            <p:ph type="sldNum" sz="quarter" idx="5"/>
          </p:nvPr>
        </p:nvSpPr>
        <p:spPr/>
        <p:txBody>
          <a:bodyPr/>
          <a:lstStyle/>
          <a:p>
            <a:fld id="{E6D3C003-D730-3F45-9B07-8799477DCAA7}" type="slidenum">
              <a:rPr lang="en-US" smtClean="0"/>
              <a:t>39</a:t>
            </a:fld>
            <a:endParaRPr lang="en-US"/>
          </a:p>
        </p:txBody>
      </p:sp>
    </p:spTree>
    <p:extLst>
      <p:ext uri="{BB962C8B-B14F-4D97-AF65-F5344CB8AC3E}">
        <p14:creationId xmlns:p14="http://schemas.microsoft.com/office/powerpoint/2010/main" val="41812110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can compare the similarity of correlations within the permuted phases with the </a:t>
            </a:r>
            <a:r>
              <a:rPr lang="en-US" dirty="0" err="1"/>
              <a:t>similiarity</a:t>
            </a:r>
            <a:r>
              <a:rPr lang="en-US" dirty="0"/>
              <a:t> of the correlations in the raw phases. If there are changes, the similarity should be worse in raw data than in the permuted data, indicating reliable correlational change</a:t>
            </a:r>
          </a:p>
          <a:p>
            <a:endParaRPr lang="en-US" dirty="0"/>
          </a:p>
        </p:txBody>
      </p:sp>
      <p:sp>
        <p:nvSpPr>
          <p:cNvPr id="4" name="Slide Number Placeholder 3"/>
          <p:cNvSpPr>
            <a:spLocks noGrp="1"/>
          </p:cNvSpPr>
          <p:nvPr>
            <p:ph type="sldNum" sz="quarter" idx="5"/>
          </p:nvPr>
        </p:nvSpPr>
        <p:spPr/>
        <p:txBody>
          <a:bodyPr/>
          <a:lstStyle/>
          <a:p>
            <a:fld id="{E6D3C003-D730-3F45-9B07-8799477DCAA7}" type="slidenum">
              <a:rPr lang="en-US" smtClean="0"/>
              <a:t>41</a:t>
            </a:fld>
            <a:endParaRPr lang="en-US"/>
          </a:p>
        </p:txBody>
      </p:sp>
    </p:spTree>
    <p:extLst>
      <p:ext uri="{BB962C8B-B14F-4D97-AF65-F5344CB8AC3E}">
        <p14:creationId xmlns:p14="http://schemas.microsoft.com/office/powerpoint/2010/main" val="35573882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the procedure helps us to break the time series into phases in which the correlations within the phases should be as similar or homogeneous as possible</a:t>
            </a:r>
          </a:p>
        </p:txBody>
      </p:sp>
      <p:sp>
        <p:nvSpPr>
          <p:cNvPr id="4" name="Slide Number Placeholder 3"/>
          <p:cNvSpPr>
            <a:spLocks noGrp="1"/>
          </p:cNvSpPr>
          <p:nvPr>
            <p:ph type="sldNum" sz="quarter" idx="5"/>
          </p:nvPr>
        </p:nvSpPr>
        <p:spPr/>
        <p:txBody>
          <a:bodyPr/>
          <a:lstStyle/>
          <a:p>
            <a:fld id="{E6D3C003-D730-3F45-9B07-8799477DCAA7}" type="slidenum">
              <a:rPr lang="en-US" smtClean="0"/>
              <a:t>42</a:t>
            </a:fld>
            <a:endParaRPr lang="en-US"/>
          </a:p>
        </p:txBody>
      </p:sp>
    </p:spTree>
    <p:extLst>
      <p:ext uri="{BB962C8B-B14F-4D97-AF65-F5344CB8AC3E}">
        <p14:creationId xmlns:p14="http://schemas.microsoft.com/office/powerpoint/2010/main" val="1927880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area of study on this question has </a:t>
            </a:r>
            <a:r>
              <a:rPr lang="en-US" dirty="0" err="1"/>
              <a:t>aksed</a:t>
            </a:r>
            <a:r>
              <a:rPr lang="en-US" dirty="0"/>
              <a:t> whether life events that people experience might be associated with patterns of personality development and change.</a:t>
            </a:r>
          </a:p>
          <a:p>
            <a:endParaRPr lang="en-US" dirty="0"/>
          </a:p>
          <a:p>
            <a:r>
              <a:rPr lang="en-US" dirty="0"/>
              <a:t>In a recent study, I looked at 12 different life events and their </a:t>
            </a:r>
            <a:r>
              <a:rPr lang="en-US" dirty="0" err="1"/>
              <a:t>reliationship</a:t>
            </a:r>
            <a:r>
              <a:rPr lang="en-US" dirty="0"/>
              <a:t> to trends</a:t>
            </a:r>
          </a:p>
        </p:txBody>
      </p:sp>
      <p:sp>
        <p:nvSpPr>
          <p:cNvPr id="4" name="Slide Number Placeholder 3"/>
          <p:cNvSpPr>
            <a:spLocks noGrp="1"/>
          </p:cNvSpPr>
          <p:nvPr>
            <p:ph type="sldNum" sz="quarter" idx="5"/>
          </p:nvPr>
        </p:nvSpPr>
        <p:spPr/>
        <p:txBody>
          <a:bodyPr/>
          <a:lstStyle/>
          <a:p>
            <a:fld id="{E6D3C003-D730-3F45-9B07-8799477DCAA7}" type="slidenum">
              <a:rPr lang="en-US" smtClean="0"/>
              <a:t>4</a:t>
            </a:fld>
            <a:endParaRPr lang="en-US"/>
          </a:p>
        </p:txBody>
      </p:sp>
    </p:spTree>
    <p:extLst>
      <p:ext uri="{BB962C8B-B14F-4D97-AF65-F5344CB8AC3E}">
        <p14:creationId xmlns:p14="http://schemas.microsoft.com/office/powerpoint/2010/main" val="1348526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going to get into the details, but basically, the KCP procedure is going to leverage the gaussian similarity between the correlations of different windows to test whether the variance of those correlations between two points is greater than what we would expect if the time series was randomly ordered.</a:t>
            </a:r>
          </a:p>
        </p:txBody>
      </p:sp>
      <p:sp>
        <p:nvSpPr>
          <p:cNvPr id="4" name="Slide Number Placeholder 3"/>
          <p:cNvSpPr>
            <a:spLocks noGrp="1"/>
          </p:cNvSpPr>
          <p:nvPr>
            <p:ph type="sldNum" sz="quarter" idx="5"/>
          </p:nvPr>
        </p:nvSpPr>
        <p:spPr/>
        <p:txBody>
          <a:bodyPr/>
          <a:lstStyle/>
          <a:p>
            <a:fld id="{E6D3C003-D730-3F45-9B07-8799477DCAA7}" type="slidenum">
              <a:rPr lang="en-US" smtClean="0"/>
              <a:t>43</a:t>
            </a:fld>
            <a:endParaRPr lang="en-US"/>
          </a:p>
        </p:txBody>
      </p:sp>
    </p:spTree>
    <p:extLst>
      <p:ext uri="{BB962C8B-B14F-4D97-AF65-F5344CB8AC3E}">
        <p14:creationId xmlns:p14="http://schemas.microsoft.com/office/powerpoint/2010/main" val="241070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going to get into the details, but basically, the KCP procedure is going to leverage the gaussian similarity between the correlations of different windows to test whether the variance of those correlations between two points is greater than what we would expect if the time series was randomly ordered.</a:t>
            </a:r>
          </a:p>
        </p:txBody>
      </p:sp>
      <p:sp>
        <p:nvSpPr>
          <p:cNvPr id="4" name="Slide Number Placeholder 3"/>
          <p:cNvSpPr>
            <a:spLocks noGrp="1"/>
          </p:cNvSpPr>
          <p:nvPr>
            <p:ph type="sldNum" sz="quarter" idx="5"/>
          </p:nvPr>
        </p:nvSpPr>
        <p:spPr/>
        <p:txBody>
          <a:bodyPr/>
          <a:lstStyle/>
          <a:p>
            <a:fld id="{E6D3C003-D730-3F45-9B07-8799477DCAA7}" type="slidenum">
              <a:rPr lang="en-US" smtClean="0"/>
              <a:t>44</a:t>
            </a:fld>
            <a:endParaRPr lang="en-US"/>
          </a:p>
        </p:txBody>
      </p:sp>
    </p:spTree>
    <p:extLst>
      <p:ext uri="{BB962C8B-B14F-4D97-AF65-F5344CB8AC3E}">
        <p14:creationId xmlns:p14="http://schemas.microsoft.com/office/powerpoint/2010/main" val="22632905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going to get into the details, but basically, the KCP procedure is going to leverage the gaussian similarity between the correlations of different windows to test whether the variance of those correlations between two points is greater than what we would expect if the time series was randomly ordered.</a:t>
            </a:r>
          </a:p>
        </p:txBody>
      </p:sp>
      <p:sp>
        <p:nvSpPr>
          <p:cNvPr id="4" name="Slide Number Placeholder 3"/>
          <p:cNvSpPr>
            <a:spLocks noGrp="1"/>
          </p:cNvSpPr>
          <p:nvPr>
            <p:ph type="sldNum" sz="quarter" idx="5"/>
          </p:nvPr>
        </p:nvSpPr>
        <p:spPr/>
        <p:txBody>
          <a:bodyPr/>
          <a:lstStyle/>
          <a:p>
            <a:fld id="{E6D3C003-D730-3F45-9B07-8799477DCAA7}" type="slidenum">
              <a:rPr lang="en-US" smtClean="0"/>
              <a:t>46</a:t>
            </a:fld>
            <a:endParaRPr lang="en-US"/>
          </a:p>
        </p:txBody>
      </p:sp>
    </p:spTree>
    <p:extLst>
      <p:ext uri="{BB962C8B-B14F-4D97-AF65-F5344CB8AC3E}">
        <p14:creationId xmlns:p14="http://schemas.microsoft.com/office/powerpoint/2010/main" val="15229028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going to get into the details, but basically, the KCP procedure is going to leverage the gaussian similarity between the correlations of different windows to test whether the variance of those correlations between two points is greater than what we would expect if the time series was randomly ordered.</a:t>
            </a:r>
          </a:p>
        </p:txBody>
      </p:sp>
      <p:sp>
        <p:nvSpPr>
          <p:cNvPr id="4" name="Slide Number Placeholder 3"/>
          <p:cNvSpPr>
            <a:spLocks noGrp="1"/>
          </p:cNvSpPr>
          <p:nvPr>
            <p:ph type="sldNum" sz="quarter" idx="5"/>
          </p:nvPr>
        </p:nvSpPr>
        <p:spPr/>
        <p:txBody>
          <a:bodyPr/>
          <a:lstStyle/>
          <a:p>
            <a:fld id="{E6D3C003-D730-3F45-9B07-8799477DCAA7}" type="slidenum">
              <a:rPr lang="en-US" smtClean="0"/>
              <a:t>47</a:t>
            </a:fld>
            <a:endParaRPr lang="en-US"/>
          </a:p>
        </p:txBody>
      </p:sp>
    </p:spTree>
    <p:extLst>
      <p:ext uri="{BB962C8B-B14F-4D97-AF65-F5344CB8AC3E}">
        <p14:creationId xmlns:p14="http://schemas.microsoft.com/office/powerpoint/2010/main" val="594756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D3C003-D730-3F45-9B07-8799477DCAA7}" type="slidenum">
              <a:rPr lang="en-US" smtClean="0"/>
              <a:t>48</a:t>
            </a:fld>
            <a:endParaRPr lang="en-US"/>
          </a:p>
        </p:txBody>
      </p:sp>
    </p:spTree>
    <p:extLst>
      <p:ext uri="{BB962C8B-B14F-4D97-AF65-F5344CB8AC3E}">
        <p14:creationId xmlns:p14="http://schemas.microsoft.com/office/powerpoint/2010/main" val="18326988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D3C003-D730-3F45-9B07-8799477DCAA7}" type="slidenum">
              <a:rPr lang="en-US" smtClean="0"/>
              <a:t>49</a:t>
            </a:fld>
            <a:endParaRPr lang="en-US"/>
          </a:p>
        </p:txBody>
      </p:sp>
    </p:spTree>
    <p:extLst>
      <p:ext uri="{BB962C8B-B14F-4D97-AF65-F5344CB8AC3E}">
        <p14:creationId xmlns:p14="http://schemas.microsoft.com/office/powerpoint/2010/main" val="19031883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advantage of looking for correlation changes is that they may uniquely suggest when psychological systems are close to change, or “tipping points.” When the correlations are weak and absent, perturbations to the system will have to be very large to impact it overall. However, when the system is densely connected, even small perturbations can have cascading effects and push the system to a </a:t>
            </a:r>
            <a:r>
              <a:rPr lang="en-US"/>
              <a:t>new equilibr</a:t>
            </a:r>
            <a:endParaRPr lang="en-US" dirty="0"/>
          </a:p>
        </p:txBody>
      </p:sp>
      <p:sp>
        <p:nvSpPr>
          <p:cNvPr id="4" name="Slide Number Placeholder 3"/>
          <p:cNvSpPr>
            <a:spLocks noGrp="1"/>
          </p:cNvSpPr>
          <p:nvPr>
            <p:ph type="sldNum" sz="quarter" idx="5"/>
          </p:nvPr>
        </p:nvSpPr>
        <p:spPr/>
        <p:txBody>
          <a:bodyPr/>
          <a:lstStyle/>
          <a:p>
            <a:fld id="{E6D3C003-D730-3F45-9B07-8799477DCAA7}" type="slidenum">
              <a:rPr lang="en-US" smtClean="0"/>
              <a:t>60</a:t>
            </a:fld>
            <a:endParaRPr lang="en-US"/>
          </a:p>
        </p:txBody>
      </p:sp>
    </p:spTree>
    <p:extLst>
      <p:ext uri="{BB962C8B-B14F-4D97-AF65-F5344CB8AC3E}">
        <p14:creationId xmlns:p14="http://schemas.microsoft.com/office/powerpoint/2010/main" val="32955725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 clearly saw that for some people, these life events did not seem to be associated with correlational changes, but that for some people, they were, highlighting the importance of considering individual level dynamics</a:t>
            </a:r>
          </a:p>
        </p:txBody>
      </p:sp>
      <p:sp>
        <p:nvSpPr>
          <p:cNvPr id="4" name="Slide Number Placeholder 3"/>
          <p:cNvSpPr>
            <a:spLocks noGrp="1"/>
          </p:cNvSpPr>
          <p:nvPr>
            <p:ph type="sldNum" sz="quarter" idx="5"/>
          </p:nvPr>
        </p:nvSpPr>
        <p:spPr/>
        <p:txBody>
          <a:bodyPr/>
          <a:lstStyle/>
          <a:p>
            <a:fld id="{E6D3C003-D730-3F45-9B07-8799477DCAA7}" type="slidenum">
              <a:rPr lang="en-US" smtClean="0"/>
              <a:t>61</a:t>
            </a:fld>
            <a:endParaRPr lang="en-US"/>
          </a:p>
        </p:txBody>
      </p:sp>
    </p:spTree>
    <p:extLst>
      <p:ext uri="{BB962C8B-B14F-4D97-AF65-F5344CB8AC3E}">
        <p14:creationId xmlns:p14="http://schemas.microsoft.com/office/powerpoint/2010/main" val="29106289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we saw that these changes can occur on the order of weeks, rather than months or years, which highlights the importance of attempting to collect data at shorter intervals</a:t>
            </a:r>
          </a:p>
        </p:txBody>
      </p:sp>
      <p:sp>
        <p:nvSpPr>
          <p:cNvPr id="4" name="Slide Number Placeholder 3"/>
          <p:cNvSpPr>
            <a:spLocks noGrp="1"/>
          </p:cNvSpPr>
          <p:nvPr>
            <p:ph type="sldNum" sz="quarter" idx="5"/>
          </p:nvPr>
        </p:nvSpPr>
        <p:spPr/>
        <p:txBody>
          <a:bodyPr/>
          <a:lstStyle/>
          <a:p>
            <a:fld id="{E6D3C003-D730-3F45-9B07-8799477DCAA7}" type="slidenum">
              <a:rPr lang="en-US" smtClean="0"/>
              <a:t>62</a:t>
            </a:fld>
            <a:endParaRPr lang="en-US"/>
          </a:p>
        </p:txBody>
      </p:sp>
    </p:spTree>
    <p:extLst>
      <p:ext uri="{BB962C8B-B14F-4D97-AF65-F5344CB8AC3E}">
        <p14:creationId xmlns:p14="http://schemas.microsoft.com/office/powerpoint/2010/main" val="27864306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despite the case that some individuals did show correlational changes near the time when they experienced life events, the evidence for life events impacting personality change and development remains elusive.</a:t>
            </a:r>
          </a:p>
        </p:txBody>
      </p:sp>
      <p:sp>
        <p:nvSpPr>
          <p:cNvPr id="4" name="Slide Number Placeholder 3"/>
          <p:cNvSpPr>
            <a:spLocks noGrp="1"/>
          </p:cNvSpPr>
          <p:nvPr>
            <p:ph type="sldNum" sz="quarter" idx="5"/>
          </p:nvPr>
        </p:nvSpPr>
        <p:spPr/>
        <p:txBody>
          <a:bodyPr/>
          <a:lstStyle/>
          <a:p>
            <a:fld id="{E6D3C003-D730-3F45-9B07-8799477DCAA7}" type="slidenum">
              <a:rPr lang="en-US" smtClean="0"/>
              <a:t>63</a:t>
            </a:fld>
            <a:endParaRPr lang="en-US"/>
          </a:p>
        </p:txBody>
      </p:sp>
    </p:spTree>
    <p:extLst>
      <p:ext uri="{BB962C8B-B14F-4D97-AF65-F5344CB8AC3E}">
        <p14:creationId xmlns:p14="http://schemas.microsoft.com/office/powerpoint/2010/main" val="1239985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a few key issues with mean-level change that suggest that we might need to ask questions about the relationship between personality change life events differently</a:t>
            </a:r>
          </a:p>
        </p:txBody>
      </p:sp>
      <p:sp>
        <p:nvSpPr>
          <p:cNvPr id="4" name="Slide Number Placeholder 3"/>
          <p:cNvSpPr>
            <a:spLocks noGrp="1"/>
          </p:cNvSpPr>
          <p:nvPr>
            <p:ph type="sldNum" sz="quarter" idx="5"/>
          </p:nvPr>
        </p:nvSpPr>
        <p:spPr/>
        <p:txBody>
          <a:bodyPr/>
          <a:lstStyle/>
          <a:p>
            <a:fld id="{E6D3C003-D730-3F45-9B07-8799477DCAA7}" type="slidenum">
              <a:rPr lang="en-US" smtClean="0"/>
              <a:t>5</a:t>
            </a:fld>
            <a:endParaRPr lang="en-US"/>
          </a:p>
        </p:txBody>
      </p:sp>
    </p:spTree>
    <p:extLst>
      <p:ext uri="{BB962C8B-B14F-4D97-AF65-F5344CB8AC3E}">
        <p14:creationId xmlns:p14="http://schemas.microsoft.com/office/powerpoint/2010/main" val="23564280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D3C003-D730-3F45-9B07-8799477DCAA7}" type="slidenum">
              <a:rPr lang="en-US" smtClean="0"/>
              <a:t>64</a:t>
            </a:fld>
            <a:endParaRPr lang="en-US"/>
          </a:p>
        </p:txBody>
      </p:sp>
    </p:spTree>
    <p:extLst>
      <p:ext uri="{BB962C8B-B14F-4D97-AF65-F5344CB8AC3E}">
        <p14:creationId xmlns:p14="http://schemas.microsoft.com/office/powerpoint/2010/main" val="2894311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large individual differences in change suggest that there are people who show change after experiencing an event and that the direction of that change is almost as variable as the magnitude</a:t>
            </a:r>
          </a:p>
        </p:txBody>
      </p:sp>
      <p:sp>
        <p:nvSpPr>
          <p:cNvPr id="4" name="Slide Number Placeholder 3"/>
          <p:cNvSpPr>
            <a:spLocks noGrp="1"/>
          </p:cNvSpPr>
          <p:nvPr>
            <p:ph type="sldNum" sz="quarter" idx="5"/>
          </p:nvPr>
        </p:nvSpPr>
        <p:spPr/>
        <p:txBody>
          <a:bodyPr/>
          <a:lstStyle/>
          <a:p>
            <a:fld id="{E6D3C003-D730-3F45-9B07-8799477DCAA7}" type="slidenum">
              <a:rPr lang="en-US" smtClean="0"/>
              <a:t>6</a:t>
            </a:fld>
            <a:endParaRPr lang="en-US"/>
          </a:p>
        </p:txBody>
      </p:sp>
    </p:spTree>
    <p:extLst>
      <p:ext uri="{BB962C8B-B14F-4D97-AF65-F5344CB8AC3E}">
        <p14:creationId xmlns:p14="http://schemas.microsoft.com/office/powerpoint/2010/main" val="166309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Timing of change</a:t>
            </a:r>
          </a:p>
        </p:txBody>
      </p:sp>
      <p:sp>
        <p:nvSpPr>
          <p:cNvPr id="4" name="Slide Number Placeholder 3"/>
          <p:cNvSpPr>
            <a:spLocks noGrp="1"/>
          </p:cNvSpPr>
          <p:nvPr>
            <p:ph type="sldNum" sz="quarter" idx="5"/>
          </p:nvPr>
        </p:nvSpPr>
        <p:spPr/>
        <p:txBody>
          <a:bodyPr/>
          <a:lstStyle/>
          <a:p>
            <a:fld id="{E6D3C003-D730-3F45-9B07-8799477DCAA7}" type="slidenum">
              <a:rPr lang="en-US" smtClean="0"/>
              <a:t>7</a:t>
            </a:fld>
            <a:endParaRPr lang="en-US"/>
          </a:p>
        </p:txBody>
      </p:sp>
    </p:spTree>
    <p:extLst>
      <p:ext uri="{BB962C8B-B14F-4D97-AF65-F5344CB8AC3E}">
        <p14:creationId xmlns:p14="http://schemas.microsoft.com/office/powerpoint/2010/main" val="56302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Timing of change</a:t>
            </a:r>
          </a:p>
        </p:txBody>
      </p:sp>
      <p:sp>
        <p:nvSpPr>
          <p:cNvPr id="4" name="Slide Number Placeholder 3"/>
          <p:cNvSpPr>
            <a:spLocks noGrp="1"/>
          </p:cNvSpPr>
          <p:nvPr>
            <p:ph type="sldNum" sz="quarter" idx="5"/>
          </p:nvPr>
        </p:nvSpPr>
        <p:spPr/>
        <p:txBody>
          <a:bodyPr/>
          <a:lstStyle/>
          <a:p>
            <a:fld id="{E6D3C003-D730-3F45-9B07-8799477DCAA7}" type="slidenum">
              <a:rPr lang="en-US" smtClean="0"/>
              <a:t>8</a:t>
            </a:fld>
            <a:endParaRPr lang="en-US"/>
          </a:p>
        </p:txBody>
      </p:sp>
    </p:spTree>
    <p:extLst>
      <p:ext uri="{BB962C8B-B14F-4D97-AF65-F5344CB8AC3E}">
        <p14:creationId xmlns:p14="http://schemas.microsoft.com/office/powerpoint/2010/main" val="1342991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timing, when we consider mean-level change, we typically mean linear change, where no change would be indicated by a horizontal line and mean-level change would be indicated by lines with positive or negative slopes</a:t>
            </a:r>
          </a:p>
          <a:p>
            <a:endParaRPr lang="en-US" dirty="0"/>
          </a:p>
          <a:p>
            <a:r>
              <a:rPr lang="en-US" dirty="0"/>
              <a:t>However, this assumes that change surrounding an event is linear, when in fact there are a number of non-linear trajectories we may expect.</a:t>
            </a:r>
          </a:p>
        </p:txBody>
      </p:sp>
      <p:sp>
        <p:nvSpPr>
          <p:cNvPr id="4" name="Slide Number Placeholder 3"/>
          <p:cNvSpPr>
            <a:spLocks noGrp="1"/>
          </p:cNvSpPr>
          <p:nvPr>
            <p:ph type="sldNum" sz="quarter" idx="5"/>
          </p:nvPr>
        </p:nvSpPr>
        <p:spPr/>
        <p:txBody>
          <a:bodyPr/>
          <a:lstStyle/>
          <a:p>
            <a:fld id="{E6D3C003-D730-3F45-9B07-8799477DCAA7}" type="slidenum">
              <a:rPr lang="en-US" smtClean="0"/>
              <a:t>9</a:t>
            </a:fld>
            <a:endParaRPr lang="en-US"/>
          </a:p>
        </p:txBody>
      </p:sp>
    </p:spTree>
    <p:extLst>
      <p:ext uri="{BB962C8B-B14F-4D97-AF65-F5344CB8AC3E}">
        <p14:creationId xmlns:p14="http://schemas.microsoft.com/office/powerpoint/2010/main" val="4048162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6A7691-C692-6C4B-9FBC-A34CAB631FD8}" type="datetimeFigureOut">
              <a:rPr lang="en-US" smtClean="0"/>
              <a:t>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CE6E9-E57B-9E4F-9A8D-953AE79ABD8A}" type="slidenum">
              <a:rPr lang="en-US" smtClean="0"/>
              <a:t>‹#›</a:t>
            </a:fld>
            <a:endParaRPr lang="en-US"/>
          </a:p>
        </p:txBody>
      </p:sp>
    </p:spTree>
    <p:extLst>
      <p:ext uri="{BB962C8B-B14F-4D97-AF65-F5344CB8AC3E}">
        <p14:creationId xmlns:p14="http://schemas.microsoft.com/office/powerpoint/2010/main" val="177224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6A7691-C692-6C4B-9FBC-A34CAB631FD8}" type="datetimeFigureOut">
              <a:rPr lang="en-US" smtClean="0"/>
              <a:t>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CE6E9-E57B-9E4F-9A8D-953AE79ABD8A}" type="slidenum">
              <a:rPr lang="en-US" smtClean="0"/>
              <a:t>‹#›</a:t>
            </a:fld>
            <a:endParaRPr lang="en-US"/>
          </a:p>
        </p:txBody>
      </p:sp>
    </p:spTree>
    <p:extLst>
      <p:ext uri="{BB962C8B-B14F-4D97-AF65-F5344CB8AC3E}">
        <p14:creationId xmlns:p14="http://schemas.microsoft.com/office/powerpoint/2010/main" val="736309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6A7691-C692-6C4B-9FBC-A34CAB631FD8}" type="datetimeFigureOut">
              <a:rPr lang="en-US" smtClean="0"/>
              <a:t>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CE6E9-E57B-9E4F-9A8D-953AE79ABD8A}" type="slidenum">
              <a:rPr lang="en-US" smtClean="0"/>
              <a:t>‹#›</a:t>
            </a:fld>
            <a:endParaRPr lang="en-US"/>
          </a:p>
        </p:txBody>
      </p:sp>
    </p:spTree>
    <p:extLst>
      <p:ext uri="{BB962C8B-B14F-4D97-AF65-F5344CB8AC3E}">
        <p14:creationId xmlns:p14="http://schemas.microsoft.com/office/powerpoint/2010/main" val="1722362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6A7691-C692-6C4B-9FBC-A34CAB631FD8}" type="datetimeFigureOut">
              <a:rPr lang="en-US" smtClean="0"/>
              <a:t>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CE6E9-E57B-9E4F-9A8D-953AE79ABD8A}" type="slidenum">
              <a:rPr lang="en-US" smtClean="0"/>
              <a:t>‹#›</a:t>
            </a:fld>
            <a:endParaRPr lang="en-US"/>
          </a:p>
        </p:txBody>
      </p:sp>
    </p:spTree>
    <p:extLst>
      <p:ext uri="{BB962C8B-B14F-4D97-AF65-F5344CB8AC3E}">
        <p14:creationId xmlns:p14="http://schemas.microsoft.com/office/powerpoint/2010/main" val="2557669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6A7691-C692-6C4B-9FBC-A34CAB631FD8}" type="datetimeFigureOut">
              <a:rPr lang="en-US" smtClean="0"/>
              <a:t>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CE6E9-E57B-9E4F-9A8D-953AE79ABD8A}" type="slidenum">
              <a:rPr lang="en-US" smtClean="0"/>
              <a:t>‹#›</a:t>
            </a:fld>
            <a:endParaRPr lang="en-US"/>
          </a:p>
        </p:txBody>
      </p:sp>
    </p:spTree>
    <p:extLst>
      <p:ext uri="{BB962C8B-B14F-4D97-AF65-F5344CB8AC3E}">
        <p14:creationId xmlns:p14="http://schemas.microsoft.com/office/powerpoint/2010/main" val="2490870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6A7691-C692-6C4B-9FBC-A34CAB631FD8}" type="datetimeFigureOut">
              <a:rPr lang="en-US" smtClean="0"/>
              <a:t>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ECE6E9-E57B-9E4F-9A8D-953AE79ABD8A}" type="slidenum">
              <a:rPr lang="en-US" smtClean="0"/>
              <a:t>‹#›</a:t>
            </a:fld>
            <a:endParaRPr lang="en-US"/>
          </a:p>
        </p:txBody>
      </p:sp>
    </p:spTree>
    <p:extLst>
      <p:ext uri="{BB962C8B-B14F-4D97-AF65-F5344CB8AC3E}">
        <p14:creationId xmlns:p14="http://schemas.microsoft.com/office/powerpoint/2010/main" val="2526869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6A7691-C692-6C4B-9FBC-A34CAB631FD8}" type="datetimeFigureOut">
              <a:rPr lang="en-US" smtClean="0"/>
              <a:t>2/8/19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ECE6E9-E57B-9E4F-9A8D-953AE79ABD8A}" type="slidenum">
              <a:rPr lang="en-US" smtClean="0"/>
              <a:t>‹#›</a:t>
            </a:fld>
            <a:endParaRPr lang="en-US"/>
          </a:p>
        </p:txBody>
      </p:sp>
    </p:spTree>
    <p:extLst>
      <p:ext uri="{BB962C8B-B14F-4D97-AF65-F5344CB8AC3E}">
        <p14:creationId xmlns:p14="http://schemas.microsoft.com/office/powerpoint/2010/main" val="4034584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6A7691-C692-6C4B-9FBC-A34CAB631FD8}" type="datetimeFigureOut">
              <a:rPr lang="en-US" smtClean="0"/>
              <a:t>2/8/19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ECE6E9-E57B-9E4F-9A8D-953AE79ABD8A}" type="slidenum">
              <a:rPr lang="en-US" smtClean="0"/>
              <a:t>‹#›</a:t>
            </a:fld>
            <a:endParaRPr lang="en-US"/>
          </a:p>
        </p:txBody>
      </p:sp>
    </p:spTree>
    <p:extLst>
      <p:ext uri="{BB962C8B-B14F-4D97-AF65-F5344CB8AC3E}">
        <p14:creationId xmlns:p14="http://schemas.microsoft.com/office/powerpoint/2010/main" val="3827216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6A7691-C692-6C4B-9FBC-A34CAB631FD8}" type="datetimeFigureOut">
              <a:rPr lang="en-US" smtClean="0"/>
              <a:t>2/8/19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ECE6E9-E57B-9E4F-9A8D-953AE79ABD8A}" type="slidenum">
              <a:rPr lang="en-US" smtClean="0"/>
              <a:t>‹#›</a:t>
            </a:fld>
            <a:endParaRPr lang="en-US"/>
          </a:p>
        </p:txBody>
      </p:sp>
    </p:spTree>
    <p:extLst>
      <p:ext uri="{BB962C8B-B14F-4D97-AF65-F5344CB8AC3E}">
        <p14:creationId xmlns:p14="http://schemas.microsoft.com/office/powerpoint/2010/main" val="3392453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6A7691-C692-6C4B-9FBC-A34CAB631FD8}" type="datetimeFigureOut">
              <a:rPr lang="en-US" smtClean="0"/>
              <a:t>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ECE6E9-E57B-9E4F-9A8D-953AE79ABD8A}" type="slidenum">
              <a:rPr lang="en-US" smtClean="0"/>
              <a:t>‹#›</a:t>
            </a:fld>
            <a:endParaRPr lang="en-US"/>
          </a:p>
        </p:txBody>
      </p:sp>
    </p:spTree>
    <p:extLst>
      <p:ext uri="{BB962C8B-B14F-4D97-AF65-F5344CB8AC3E}">
        <p14:creationId xmlns:p14="http://schemas.microsoft.com/office/powerpoint/2010/main" val="1904078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6A7691-C692-6C4B-9FBC-A34CAB631FD8}" type="datetimeFigureOut">
              <a:rPr lang="en-US" smtClean="0"/>
              <a:t>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ECE6E9-E57B-9E4F-9A8D-953AE79ABD8A}" type="slidenum">
              <a:rPr lang="en-US" smtClean="0"/>
              <a:t>‹#›</a:t>
            </a:fld>
            <a:endParaRPr lang="en-US"/>
          </a:p>
        </p:txBody>
      </p:sp>
    </p:spTree>
    <p:extLst>
      <p:ext uri="{BB962C8B-B14F-4D97-AF65-F5344CB8AC3E}">
        <p14:creationId xmlns:p14="http://schemas.microsoft.com/office/powerpoint/2010/main" val="1543258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6A7691-C692-6C4B-9FBC-A34CAB631FD8}" type="datetimeFigureOut">
              <a:rPr lang="en-US" smtClean="0"/>
              <a:t>2/8/19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ECE6E9-E57B-9E4F-9A8D-953AE79ABD8A}" type="slidenum">
              <a:rPr lang="en-US" smtClean="0"/>
              <a:t>‹#›</a:t>
            </a:fld>
            <a:endParaRPr lang="en-US"/>
          </a:p>
        </p:txBody>
      </p:sp>
    </p:spTree>
    <p:extLst>
      <p:ext uri="{BB962C8B-B14F-4D97-AF65-F5344CB8AC3E}">
        <p14:creationId xmlns:p14="http://schemas.microsoft.com/office/powerpoint/2010/main" val="29013554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gif"/><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5DC5-AD62-8049-8559-EB3A2DA2C3C3}"/>
              </a:ext>
            </a:extLst>
          </p:cNvPr>
          <p:cNvSpPr>
            <a:spLocks noGrp="1"/>
          </p:cNvSpPr>
          <p:nvPr>
            <p:ph type="ctrTitle"/>
          </p:nvPr>
        </p:nvSpPr>
        <p:spPr/>
        <p:txBody>
          <a:bodyPr/>
          <a:lstStyle/>
          <a:p>
            <a:r>
              <a:rPr lang="en-US" dirty="0">
                <a:latin typeface="Helvetica" pitchFamily="2" charset="0"/>
                <a:cs typeface="Aldhabi" panose="020F0502020204030204" pitchFamily="34" charset="0"/>
              </a:rPr>
              <a:t>Detecting Idiographic Personality Change</a:t>
            </a:r>
          </a:p>
        </p:txBody>
      </p:sp>
      <p:sp>
        <p:nvSpPr>
          <p:cNvPr id="3" name="Subtitle 2">
            <a:extLst>
              <a:ext uri="{FF2B5EF4-FFF2-40B4-BE49-F238E27FC236}">
                <a16:creationId xmlns:a16="http://schemas.microsoft.com/office/drawing/2014/main" id="{B84FF2BC-5199-AE4E-858E-85C54BE577FF}"/>
              </a:ext>
            </a:extLst>
          </p:cNvPr>
          <p:cNvSpPr>
            <a:spLocks noGrp="1"/>
          </p:cNvSpPr>
          <p:nvPr>
            <p:ph type="subTitle" idx="1"/>
          </p:nvPr>
        </p:nvSpPr>
        <p:spPr/>
        <p:txBody>
          <a:bodyPr/>
          <a:lstStyle/>
          <a:p>
            <a:r>
              <a:rPr lang="en-US" dirty="0">
                <a:latin typeface="Helvetica" pitchFamily="2" charset="0"/>
              </a:rPr>
              <a:t>Emorie D Beck</a:t>
            </a:r>
          </a:p>
          <a:p>
            <a:r>
              <a:rPr lang="en-US" dirty="0">
                <a:latin typeface="Helvetica" pitchFamily="2" charset="0"/>
              </a:rPr>
              <a:t>Joshua J Jackson</a:t>
            </a:r>
          </a:p>
          <a:p>
            <a:r>
              <a:rPr lang="en-US" sz="2000" dirty="0">
                <a:latin typeface="Helvetica" pitchFamily="2" charset="0"/>
              </a:rPr>
              <a:t>Washington University in St. Louis</a:t>
            </a:r>
          </a:p>
        </p:txBody>
      </p:sp>
      <p:pic>
        <p:nvPicPr>
          <p:cNvPr id="4" name="Picture 3">
            <a:extLst>
              <a:ext uri="{FF2B5EF4-FFF2-40B4-BE49-F238E27FC236}">
                <a16:creationId xmlns:a16="http://schemas.microsoft.com/office/drawing/2014/main" id="{B5533C45-3888-7643-A8CA-ACAAB44C7C18}"/>
              </a:ext>
            </a:extLst>
          </p:cNvPr>
          <p:cNvPicPr>
            <a:picLocks noChangeAspect="1"/>
          </p:cNvPicPr>
          <p:nvPr/>
        </p:nvPicPr>
        <p:blipFill>
          <a:blip r:embed="rId3"/>
          <a:stretch>
            <a:fillRect/>
          </a:stretch>
        </p:blipFill>
        <p:spPr>
          <a:xfrm>
            <a:off x="6704017" y="3999318"/>
            <a:ext cx="2093452" cy="2093452"/>
          </a:xfrm>
          <a:prstGeom prst="rect">
            <a:avLst/>
          </a:prstGeom>
        </p:spPr>
      </p:pic>
      <p:sp>
        <p:nvSpPr>
          <p:cNvPr id="5" name="Rectangle 4">
            <a:extLst>
              <a:ext uri="{FF2B5EF4-FFF2-40B4-BE49-F238E27FC236}">
                <a16:creationId xmlns:a16="http://schemas.microsoft.com/office/drawing/2014/main" id="{1F83A6EA-D3E5-DC4C-A57B-FD8F52F3B554}"/>
              </a:ext>
            </a:extLst>
          </p:cNvPr>
          <p:cNvSpPr/>
          <p:nvPr/>
        </p:nvSpPr>
        <p:spPr>
          <a:xfrm>
            <a:off x="0" y="6304526"/>
            <a:ext cx="9144000" cy="55347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1882438" algn="r"/>
              </a:tabLst>
            </a:pPr>
            <a:r>
              <a:rPr lang="en-US" b="1" dirty="0"/>
              <a:t>Preregistration: https://</a:t>
            </a:r>
            <a:r>
              <a:rPr lang="en-US" b="1" dirty="0" err="1"/>
              <a:t>osf.io</a:t>
            </a:r>
            <a:r>
              <a:rPr lang="en-US" b="1" dirty="0"/>
              <a:t>/mfn8w/	Script, data, and results: </a:t>
            </a:r>
            <a:r>
              <a:rPr lang="en-US" b="1" dirty="0" err="1"/>
              <a:t>github.com</a:t>
            </a:r>
            <a:r>
              <a:rPr lang="en-US" b="1" dirty="0"/>
              <a:t>/</a:t>
            </a:r>
            <a:r>
              <a:rPr lang="en-US" b="1" dirty="0" err="1"/>
              <a:t>emoriebeck</a:t>
            </a:r>
            <a:r>
              <a:rPr lang="en-US" b="1" dirty="0"/>
              <a:t>/KCP</a:t>
            </a:r>
          </a:p>
        </p:txBody>
      </p:sp>
    </p:spTree>
    <p:extLst>
      <p:ext uri="{BB962C8B-B14F-4D97-AF65-F5344CB8AC3E}">
        <p14:creationId xmlns:p14="http://schemas.microsoft.com/office/powerpoint/2010/main" val="3586551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954A90-9041-8D45-84BC-D387D45E574A}"/>
              </a:ext>
            </a:extLst>
          </p:cNvPr>
          <p:cNvSpPr/>
          <p:nvPr/>
        </p:nvSpPr>
        <p:spPr>
          <a:xfrm>
            <a:off x="635000" y="381000"/>
            <a:ext cx="7874000" cy="156210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Helvetica" pitchFamily="2" charset="0"/>
              </a:rPr>
              <a:t>Level of Analysis</a:t>
            </a:r>
          </a:p>
        </p:txBody>
      </p:sp>
      <p:pic>
        <p:nvPicPr>
          <p:cNvPr id="6" name="Picture 5">
            <a:extLst>
              <a:ext uri="{FF2B5EF4-FFF2-40B4-BE49-F238E27FC236}">
                <a16:creationId xmlns:a16="http://schemas.microsoft.com/office/drawing/2014/main" id="{BE808DE6-89ED-C347-AD2F-7D936A2CCA5E}"/>
              </a:ext>
            </a:extLst>
          </p:cNvPr>
          <p:cNvPicPr>
            <a:picLocks noChangeAspect="1"/>
          </p:cNvPicPr>
          <p:nvPr/>
        </p:nvPicPr>
        <p:blipFill>
          <a:blip r:embed="rId3"/>
          <a:stretch>
            <a:fillRect/>
          </a:stretch>
        </p:blipFill>
        <p:spPr>
          <a:xfrm>
            <a:off x="4759960" y="2273479"/>
            <a:ext cx="3749040" cy="3749040"/>
          </a:xfrm>
          <a:prstGeom prst="rect">
            <a:avLst/>
          </a:prstGeom>
        </p:spPr>
      </p:pic>
      <p:pic>
        <p:nvPicPr>
          <p:cNvPr id="7" name="Picture 6">
            <a:extLst>
              <a:ext uri="{FF2B5EF4-FFF2-40B4-BE49-F238E27FC236}">
                <a16:creationId xmlns:a16="http://schemas.microsoft.com/office/drawing/2014/main" id="{714FD531-0A4A-FB4E-9E84-59EF05C23529}"/>
              </a:ext>
            </a:extLst>
          </p:cNvPr>
          <p:cNvPicPr>
            <a:picLocks noChangeAspect="1"/>
          </p:cNvPicPr>
          <p:nvPr/>
        </p:nvPicPr>
        <p:blipFill>
          <a:blip r:embed="rId4"/>
          <a:stretch>
            <a:fillRect/>
          </a:stretch>
        </p:blipFill>
        <p:spPr>
          <a:xfrm>
            <a:off x="635000" y="2273479"/>
            <a:ext cx="3749040" cy="3749040"/>
          </a:xfrm>
          <a:prstGeom prst="rect">
            <a:avLst/>
          </a:prstGeom>
        </p:spPr>
      </p:pic>
    </p:spTree>
    <p:extLst>
      <p:ext uri="{BB962C8B-B14F-4D97-AF65-F5344CB8AC3E}">
        <p14:creationId xmlns:p14="http://schemas.microsoft.com/office/powerpoint/2010/main" val="248736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8B68A7-36C3-E743-AAFA-CDAC03569C54}"/>
              </a:ext>
            </a:extLst>
          </p:cNvPr>
          <p:cNvSpPr/>
          <p:nvPr/>
        </p:nvSpPr>
        <p:spPr>
          <a:xfrm>
            <a:off x="635000" y="381000"/>
            <a:ext cx="7874000" cy="1562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Helvetica" pitchFamily="2" charset="0"/>
              </a:rPr>
              <a:t>“No trait operates alone” </a:t>
            </a:r>
          </a:p>
          <a:p>
            <a:pPr algn="ctr"/>
            <a:r>
              <a:rPr lang="en-US" dirty="0">
                <a:latin typeface="Helvetica" pitchFamily="2" charset="0"/>
              </a:rPr>
              <a:t>							Allport, 1937, p. 330</a:t>
            </a:r>
          </a:p>
        </p:txBody>
      </p:sp>
      <p:sp>
        <p:nvSpPr>
          <p:cNvPr id="5" name="Rectangle 4">
            <a:extLst>
              <a:ext uri="{FF2B5EF4-FFF2-40B4-BE49-F238E27FC236}">
                <a16:creationId xmlns:a16="http://schemas.microsoft.com/office/drawing/2014/main" id="{E7553932-24C7-2C49-9516-B7546BDA719E}"/>
              </a:ext>
            </a:extLst>
          </p:cNvPr>
          <p:cNvSpPr/>
          <p:nvPr/>
        </p:nvSpPr>
        <p:spPr>
          <a:xfrm>
            <a:off x="1321425" y="2122589"/>
            <a:ext cx="1198666" cy="480950"/>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Extraversion</a:t>
            </a:r>
          </a:p>
        </p:txBody>
      </p:sp>
      <p:sp>
        <p:nvSpPr>
          <p:cNvPr id="6" name="Rectangle 5">
            <a:extLst>
              <a:ext uri="{FF2B5EF4-FFF2-40B4-BE49-F238E27FC236}">
                <a16:creationId xmlns:a16="http://schemas.microsoft.com/office/drawing/2014/main" id="{BBCA8A64-2692-AD47-BD08-DBBAEB235004}"/>
              </a:ext>
            </a:extLst>
          </p:cNvPr>
          <p:cNvSpPr/>
          <p:nvPr/>
        </p:nvSpPr>
        <p:spPr>
          <a:xfrm>
            <a:off x="2663429" y="2122590"/>
            <a:ext cx="1198666" cy="480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Agreeableness</a:t>
            </a:r>
          </a:p>
        </p:txBody>
      </p:sp>
      <p:sp>
        <p:nvSpPr>
          <p:cNvPr id="7" name="Rectangle 6">
            <a:extLst>
              <a:ext uri="{FF2B5EF4-FFF2-40B4-BE49-F238E27FC236}">
                <a16:creationId xmlns:a16="http://schemas.microsoft.com/office/drawing/2014/main" id="{635F9921-D9B2-9344-B394-97D77F30A50F}"/>
              </a:ext>
            </a:extLst>
          </p:cNvPr>
          <p:cNvSpPr/>
          <p:nvPr/>
        </p:nvSpPr>
        <p:spPr>
          <a:xfrm>
            <a:off x="4025845" y="2122589"/>
            <a:ext cx="1198666" cy="4809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ysClr val="windowText" lastClr="000000"/>
                </a:solidFill>
              </a:rPr>
              <a:t>Conscientiousness</a:t>
            </a:r>
          </a:p>
        </p:txBody>
      </p:sp>
      <p:sp>
        <p:nvSpPr>
          <p:cNvPr id="8" name="Rectangle 7">
            <a:extLst>
              <a:ext uri="{FF2B5EF4-FFF2-40B4-BE49-F238E27FC236}">
                <a16:creationId xmlns:a16="http://schemas.microsoft.com/office/drawing/2014/main" id="{E999D305-3ACA-1242-81FF-5E442CAA5388}"/>
              </a:ext>
            </a:extLst>
          </p:cNvPr>
          <p:cNvSpPr/>
          <p:nvPr/>
        </p:nvSpPr>
        <p:spPr>
          <a:xfrm>
            <a:off x="5367849" y="2122590"/>
            <a:ext cx="1198666" cy="4809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Neuroticism</a:t>
            </a:r>
          </a:p>
        </p:txBody>
      </p:sp>
      <p:sp>
        <p:nvSpPr>
          <p:cNvPr id="9" name="Rectangle 8">
            <a:extLst>
              <a:ext uri="{FF2B5EF4-FFF2-40B4-BE49-F238E27FC236}">
                <a16:creationId xmlns:a16="http://schemas.microsoft.com/office/drawing/2014/main" id="{0D81CC0E-2797-8B44-94BE-2CDFB7686135}"/>
              </a:ext>
            </a:extLst>
          </p:cNvPr>
          <p:cNvSpPr/>
          <p:nvPr/>
        </p:nvSpPr>
        <p:spPr>
          <a:xfrm>
            <a:off x="6730264" y="2122591"/>
            <a:ext cx="1198666" cy="4809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Openness</a:t>
            </a:r>
          </a:p>
        </p:txBody>
      </p:sp>
      <p:grpSp>
        <p:nvGrpSpPr>
          <p:cNvPr id="10" name="Group 9">
            <a:extLst>
              <a:ext uri="{FF2B5EF4-FFF2-40B4-BE49-F238E27FC236}">
                <a16:creationId xmlns:a16="http://schemas.microsoft.com/office/drawing/2014/main" id="{B8B6B05D-914C-DF43-A056-53FCD0ED0E88}"/>
              </a:ext>
            </a:extLst>
          </p:cNvPr>
          <p:cNvGrpSpPr/>
          <p:nvPr/>
        </p:nvGrpSpPr>
        <p:grpSpPr>
          <a:xfrm>
            <a:off x="2663429" y="2895094"/>
            <a:ext cx="1198666" cy="1031399"/>
            <a:chOff x="1911693" y="1418896"/>
            <a:chExt cx="1598221" cy="945932"/>
          </a:xfrm>
        </p:grpSpPr>
        <p:cxnSp>
          <p:nvCxnSpPr>
            <p:cNvPr id="11" name="Straight Arrow Connector 10">
              <a:extLst>
                <a:ext uri="{FF2B5EF4-FFF2-40B4-BE49-F238E27FC236}">
                  <a16:creationId xmlns:a16="http://schemas.microsoft.com/office/drawing/2014/main" id="{27B74272-04E6-1449-818E-A9D20B5DE14E}"/>
                </a:ext>
              </a:extLst>
            </p:cNvPr>
            <p:cNvCxnSpPr>
              <a:cxnSpLocks/>
            </p:cNvCxnSpPr>
            <p:nvPr/>
          </p:nvCxnSpPr>
          <p:spPr>
            <a:xfrm flipV="1">
              <a:off x="1911693" y="1524000"/>
              <a:ext cx="1543236" cy="84082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503AD39-103E-A548-978B-D0BDCC0462E1}"/>
                </a:ext>
              </a:extLst>
            </p:cNvPr>
            <p:cNvSpPr/>
            <p:nvPr/>
          </p:nvSpPr>
          <p:spPr>
            <a:xfrm>
              <a:off x="1911693"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 name="Group 12">
            <a:extLst>
              <a:ext uri="{FF2B5EF4-FFF2-40B4-BE49-F238E27FC236}">
                <a16:creationId xmlns:a16="http://schemas.microsoft.com/office/drawing/2014/main" id="{B87E327C-EE4E-184B-B8FE-AD5EF928FCF9}"/>
              </a:ext>
            </a:extLst>
          </p:cNvPr>
          <p:cNvGrpSpPr/>
          <p:nvPr/>
        </p:nvGrpSpPr>
        <p:grpSpPr>
          <a:xfrm>
            <a:off x="4025845" y="2895094"/>
            <a:ext cx="1198666" cy="1031399"/>
            <a:chOff x="3728247" y="1418896"/>
            <a:chExt cx="1598221" cy="945932"/>
          </a:xfrm>
        </p:grpSpPr>
        <p:cxnSp>
          <p:nvCxnSpPr>
            <p:cNvPr id="14" name="Straight Arrow Connector 13">
              <a:extLst>
                <a:ext uri="{FF2B5EF4-FFF2-40B4-BE49-F238E27FC236}">
                  <a16:creationId xmlns:a16="http://schemas.microsoft.com/office/drawing/2014/main" id="{EAFA32D5-E512-E244-9B15-228A5C2C2949}"/>
                </a:ext>
              </a:extLst>
            </p:cNvPr>
            <p:cNvCxnSpPr>
              <a:cxnSpLocks/>
            </p:cNvCxnSpPr>
            <p:nvPr/>
          </p:nvCxnSpPr>
          <p:spPr>
            <a:xfrm flipV="1">
              <a:off x="3728247" y="1524000"/>
              <a:ext cx="1516021" cy="84082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430D7B8-98D6-4D47-94DB-D2B05C7DD813}"/>
                </a:ext>
              </a:extLst>
            </p:cNvPr>
            <p:cNvSpPr/>
            <p:nvPr/>
          </p:nvSpPr>
          <p:spPr>
            <a:xfrm>
              <a:off x="3728247"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 name="Group 15">
            <a:extLst>
              <a:ext uri="{FF2B5EF4-FFF2-40B4-BE49-F238E27FC236}">
                <a16:creationId xmlns:a16="http://schemas.microsoft.com/office/drawing/2014/main" id="{06CA9463-2219-904C-A958-9B8E2E61CF5C}"/>
              </a:ext>
            </a:extLst>
          </p:cNvPr>
          <p:cNvGrpSpPr/>
          <p:nvPr/>
        </p:nvGrpSpPr>
        <p:grpSpPr>
          <a:xfrm>
            <a:off x="5367849" y="2895094"/>
            <a:ext cx="1198666" cy="1031399"/>
            <a:chOff x="5517586" y="1418896"/>
            <a:chExt cx="1598221" cy="945931"/>
          </a:xfrm>
        </p:grpSpPr>
        <p:cxnSp>
          <p:nvCxnSpPr>
            <p:cNvPr id="17" name="Straight Arrow Connector 16">
              <a:extLst>
                <a:ext uri="{FF2B5EF4-FFF2-40B4-BE49-F238E27FC236}">
                  <a16:creationId xmlns:a16="http://schemas.microsoft.com/office/drawing/2014/main" id="{E5401258-E3D8-A348-9B51-10C1068DCF43}"/>
                </a:ext>
              </a:extLst>
            </p:cNvPr>
            <p:cNvCxnSpPr>
              <a:cxnSpLocks/>
            </p:cNvCxnSpPr>
            <p:nvPr/>
          </p:nvCxnSpPr>
          <p:spPr>
            <a:xfrm>
              <a:off x="5517586" y="1418896"/>
              <a:ext cx="1503324" cy="798787"/>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459E4E9-CA6A-AE40-86DA-DDBDB910D655}"/>
                </a:ext>
              </a:extLst>
            </p:cNvPr>
            <p:cNvSpPr/>
            <p:nvPr/>
          </p:nvSpPr>
          <p:spPr>
            <a:xfrm>
              <a:off x="5517586"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9348AB09-A2C8-EC45-A1C3-821EEA651FBF}"/>
              </a:ext>
            </a:extLst>
          </p:cNvPr>
          <p:cNvGrpSpPr/>
          <p:nvPr/>
        </p:nvGrpSpPr>
        <p:grpSpPr>
          <a:xfrm>
            <a:off x="1321424" y="2895094"/>
            <a:ext cx="1178255" cy="1031399"/>
            <a:chOff x="122354" y="1418896"/>
            <a:chExt cx="1571006" cy="945931"/>
          </a:xfrm>
        </p:grpSpPr>
        <p:sp>
          <p:nvSpPr>
            <p:cNvPr id="20" name="Rectangle 19">
              <a:extLst>
                <a:ext uri="{FF2B5EF4-FFF2-40B4-BE49-F238E27FC236}">
                  <a16:creationId xmlns:a16="http://schemas.microsoft.com/office/drawing/2014/main" id="{B8014C87-2A27-1B4D-9635-D7149E78C7CA}"/>
                </a:ext>
              </a:extLst>
            </p:cNvPr>
            <p:cNvSpPr/>
            <p:nvPr/>
          </p:nvSpPr>
          <p:spPr>
            <a:xfrm>
              <a:off x="122354" y="1418896"/>
              <a:ext cx="1571006"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1" name="Straight Arrow Connector 20">
              <a:extLst>
                <a:ext uri="{FF2B5EF4-FFF2-40B4-BE49-F238E27FC236}">
                  <a16:creationId xmlns:a16="http://schemas.microsoft.com/office/drawing/2014/main" id="{76C7CB76-2C85-A649-98FB-0AB996ADB0C8}"/>
                </a:ext>
              </a:extLst>
            </p:cNvPr>
            <p:cNvCxnSpPr>
              <a:cxnSpLocks/>
              <a:endCxn id="20" idx="3"/>
            </p:cNvCxnSpPr>
            <p:nvPr/>
          </p:nvCxnSpPr>
          <p:spPr>
            <a:xfrm>
              <a:off x="122354" y="1891862"/>
              <a:ext cx="1571006"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EA959C6F-F402-1544-BCC0-9CF1D0DA088B}"/>
              </a:ext>
            </a:extLst>
          </p:cNvPr>
          <p:cNvGrpSpPr/>
          <p:nvPr/>
        </p:nvGrpSpPr>
        <p:grpSpPr>
          <a:xfrm>
            <a:off x="5799404" y="2895093"/>
            <a:ext cx="4198091" cy="2851732"/>
            <a:chOff x="6092994" y="1418896"/>
            <a:chExt cx="5597454" cy="2615422"/>
          </a:xfrm>
        </p:grpSpPr>
        <p:sp>
          <p:nvSpPr>
            <p:cNvPr id="23" name="Arc 22">
              <a:extLst>
                <a:ext uri="{FF2B5EF4-FFF2-40B4-BE49-F238E27FC236}">
                  <a16:creationId xmlns:a16="http://schemas.microsoft.com/office/drawing/2014/main" id="{7365E8DA-4D39-614B-85AD-7588AAD49CAB}"/>
                </a:ext>
              </a:extLst>
            </p:cNvPr>
            <p:cNvSpPr/>
            <p:nvPr/>
          </p:nvSpPr>
          <p:spPr>
            <a:xfrm rot="16200000">
              <a:off x="7798644" y="142515"/>
              <a:ext cx="2186153" cy="5597454"/>
            </a:xfrm>
            <a:prstGeom prst="arc">
              <a:avLst>
                <a:gd name="adj1" fmla="val 18599193"/>
                <a:gd name="adj2" fmla="val 0"/>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262851B7-6521-824B-BD33-AED31F751BB3}"/>
                </a:ext>
              </a:extLst>
            </p:cNvPr>
            <p:cNvSpPr/>
            <p:nvPr/>
          </p:nvSpPr>
          <p:spPr>
            <a:xfrm>
              <a:off x="7334139"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 name="Rectangle 1">
            <a:extLst>
              <a:ext uri="{FF2B5EF4-FFF2-40B4-BE49-F238E27FC236}">
                <a16:creationId xmlns:a16="http://schemas.microsoft.com/office/drawing/2014/main" id="{B1338E27-2068-9F4E-AA84-1464D00056D2}"/>
              </a:ext>
            </a:extLst>
          </p:cNvPr>
          <p:cNvSpPr/>
          <p:nvPr/>
        </p:nvSpPr>
        <p:spPr>
          <a:xfrm>
            <a:off x="634999" y="4256690"/>
            <a:ext cx="7874001" cy="228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C00000"/>
                </a:solidFill>
                <a:latin typeface="Monotype Corsiva" panose="03010101010201010101" pitchFamily="66" charset="0"/>
                <a:cs typeface="Apple Chancery" panose="03020702040506060504" pitchFamily="66" charset="-79"/>
              </a:rPr>
              <a:t>“Personality is the </a:t>
            </a:r>
            <a:r>
              <a:rPr lang="en-US" sz="3600" b="1" u="sng" dirty="0">
                <a:solidFill>
                  <a:srgbClr val="C00000"/>
                </a:solidFill>
                <a:latin typeface="Monotype Corsiva" panose="03010101010201010101" pitchFamily="66" charset="0"/>
                <a:cs typeface="Apple Chancery" panose="03020702040506060504" pitchFamily="66" charset="-79"/>
              </a:rPr>
              <a:t>dynamic organization within the individual of those psychophysical systems </a:t>
            </a:r>
            <a:r>
              <a:rPr lang="en-US" sz="3600" b="1" dirty="0">
                <a:solidFill>
                  <a:srgbClr val="C00000"/>
                </a:solidFill>
                <a:latin typeface="Monotype Corsiva" panose="03010101010201010101" pitchFamily="66" charset="0"/>
                <a:cs typeface="Apple Chancery" panose="03020702040506060504" pitchFamily="66" charset="-79"/>
              </a:rPr>
              <a:t>that determine his unique adjustments to his environment”</a:t>
            </a:r>
          </a:p>
        </p:txBody>
      </p:sp>
    </p:spTree>
    <p:extLst>
      <p:ext uri="{BB962C8B-B14F-4D97-AF65-F5344CB8AC3E}">
        <p14:creationId xmlns:p14="http://schemas.microsoft.com/office/powerpoint/2010/main" val="28431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E8A1272-E14A-5E47-B76A-B1E3C0182917}"/>
              </a:ext>
            </a:extLst>
          </p:cNvPr>
          <p:cNvCxnSpPr>
            <a:cxnSpLocks/>
          </p:cNvCxnSpPr>
          <p:nvPr/>
        </p:nvCxnSpPr>
        <p:spPr>
          <a:xfrm flipV="1">
            <a:off x="764378" y="2336800"/>
            <a:ext cx="1280322" cy="12103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0EAC0CB-591F-2C48-868E-794A7920ECEC}"/>
              </a:ext>
            </a:extLst>
          </p:cNvPr>
          <p:cNvCxnSpPr>
            <a:cxnSpLocks/>
          </p:cNvCxnSpPr>
          <p:nvPr/>
        </p:nvCxnSpPr>
        <p:spPr>
          <a:xfrm>
            <a:off x="764378" y="3547157"/>
            <a:ext cx="469955" cy="1367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95ABF23-C193-9045-BF37-0C9D98952E89}"/>
              </a:ext>
            </a:extLst>
          </p:cNvPr>
          <p:cNvCxnSpPr>
            <a:cxnSpLocks/>
          </p:cNvCxnSpPr>
          <p:nvPr/>
        </p:nvCxnSpPr>
        <p:spPr>
          <a:xfrm flipV="1">
            <a:off x="1234333" y="3547158"/>
            <a:ext cx="2169267" cy="13677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37A4751-6383-744A-977F-2B35EADA2A02}"/>
              </a:ext>
            </a:extLst>
          </p:cNvPr>
          <p:cNvCxnSpPr/>
          <p:nvPr/>
        </p:nvCxnSpPr>
        <p:spPr>
          <a:xfrm>
            <a:off x="2044700" y="2336800"/>
            <a:ext cx="876300" cy="25781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632589E-78A9-8540-B220-045047DC2535}"/>
              </a:ext>
            </a:extLst>
          </p:cNvPr>
          <p:cNvCxnSpPr/>
          <p:nvPr/>
        </p:nvCxnSpPr>
        <p:spPr>
          <a:xfrm flipV="1">
            <a:off x="2908300" y="3547157"/>
            <a:ext cx="495300" cy="13677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86D705F-2FC8-7F4D-9F91-05D37CFBB231}"/>
              </a:ext>
            </a:extLst>
          </p:cNvPr>
          <p:cNvCxnSpPr/>
          <p:nvPr/>
        </p:nvCxnSpPr>
        <p:spPr>
          <a:xfrm flipV="1">
            <a:off x="1234333" y="2336800"/>
            <a:ext cx="810367" cy="25781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18B68A7-36C3-E743-AAFA-CDAC03569C54}"/>
              </a:ext>
            </a:extLst>
          </p:cNvPr>
          <p:cNvSpPr/>
          <p:nvPr/>
        </p:nvSpPr>
        <p:spPr>
          <a:xfrm>
            <a:off x="635000" y="381000"/>
            <a:ext cx="7874000" cy="1562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Helvetica" pitchFamily="2" charset="0"/>
              </a:rPr>
              <a:t>An Idiographic Personality Systems Approach</a:t>
            </a:r>
            <a:endParaRPr lang="en-US" dirty="0">
              <a:latin typeface="Helvetica" pitchFamily="2" charset="0"/>
            </a:endParaRPr>
          </a:p>
        </p:txBody>
      </p:sp>
      <p:sp>
        <p:nvSpPr>
          <p:cNvPr id="5" name="Rectangle 4">
            <a:extLst>
              <a:ext uri="{FF2B5EF4-FFF2-40B4-BE49-F238E27FC236}">
                <a16:creationId xmlns:a16="http://schemas.microsoft.com/office/drawing/2014/main" id="{E7553932-24C7-2C49-9516-B7546BDA719E}"/>
              </a:ext>
            </a:extLst>
          </p:cNvPr>
          <p:cNvSpPr/>
          <p:nvPr/>
        </p:nvSpPr>
        <p:spPr>
          <a:xfrm>
            <a:off x="1489248" y="2072576"/>
            <a:ext cx="1198666" cy="480950"/>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Extraversion</a:t>
            </a:r>
          </a:p>
        </p:txBody>
      </p:sp>
      <p:sp>
        <p:nvSpPr>
          <p:cNvPr id="6" name="Rectangle 5">
            <a:extLst>
              <a:ext uri="{FF2B5EF4-FFF2-40B4-BE49-F238E27FC236}">
                <a16:creationId xmlns:a16="http://schemas.microsoft.com/office/drawing/2014/main" id="{BBCA8A64-2692-AD47-BD08-DBBAEB235004}"/>
              </a:ext>
            </a:extLst>
          </p:cNvPr>
          <p:cNvSpPr/>
          <p:nvPr/>
        </p:nvSpPr>
        <p:spPr>
          <a:xfrm>
            <a:off x="2813451" y="3310844"/>
            <a:ext cx="1198666" cy="480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Agreeableness</a:t>
            </a:r>
          </a:p>
        </p:txBody>
      </p:sp>
      <p:sp>
        <p:nvSpPr>
          <p:cNvPr id="7" name="Rectangle 6">
            <a:extLst>
              <a:ext uri="{FF2B5EF4-FFF2-40B4-BE49-F238E27FC236}">
                <a16:creationId xmlns:a16="http://schemas.microsoft.com/office/drawing/2014/main" id="{635F9921-D9B2-9344-B394-97D77F30A50F}"/>
              </a:ext>
            </a:extLst>
          </p:cNvPr>
          <p:cNvSpPr/>
          <p:nvPr/>
        </p:nvSpPr>
        <p:spPr>
          <a:xfrm>
            <a:off x="165045" y="3310844"/>
            <a:ext cx="1198666" cy="4809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ysClr val="windowText" lastClr="000000"/>
                </a:solidFill>
              </a:rPr>
              <a:t>Conscientiousness</a:t>
            </a:r>
          </a:p>
        </p:txBody>
      </p:sp>
      <p:sp>
        <p:nvSpPr>
          <p:cNvPr id="8" name="Rectangle 7">
            <a:extLst>
              <a:ext uri="{FF2B5EF4-FFF2-40B4-BE49-F238E27FC236}">
                <a16:creationId xmlns:a16="http://schemas.microsoft.com/office/drawing/2014/main" id="{E999D305-3ACA-1242-81FF-5E442CAA5388}"/>
              </a:ext>
            </a:extLst>
          </p:cNvPr>
          <p:cNvSpPr/>
          <p:nvPr/>
        </p:nvSpPr>
        <p:spPr>
          <a:xfrm>
            <a:off x="635000" y="4674426"/>
            <a:ext cx="1198666" cy="4809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Neuroticism</a:t>
            </a:r>
          </a:p>
        </p:txBody>
      </p:sp>
      <p:sp>
        <p:nvSpPr>
          <p:cNvPr id="9" name="Rectangle 8">
            <a:extLst>
              <a:ext uri="{FF2B5EF4-FFF2-40B4-BE49-F238E27FC236}">
                <a16:creationId xmlns:a16="http://schemas.microsoft.com/office/drawing/2014/main" id="{0D81CC0E-2797-8B44-94BE-2CDFB7686135}"/>
              </a:ext>
            </a:extLst>
          </p:cNvPr>
          <p:cNvSpPr/>
          <p:nvPr/>
        </p:nvSpPr>
        <p:spPr>
          <a:xfrm>
            <a:off x="2343496" y="4674426"/>
            <a:ext cx="1198666" cy="4809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Openness</a:t>
            </a:r>
          </a:p>
        </p:txBody>
      </p:sp>
      <p:pic>
        <p:nvPicPr>
          <p:cNvPr id="62" name="Picture 61">
            <a:extLst>
              <a:ext uri="{FF2B5EF4-FFF2-40B4-BE49-F238E27FC236}">
                <a16:creationId xmlns:a16="http://schemas.microsoft.com/office/drawing/2014/main" id="{BD292141-F01F-B149-B310-4B62E6C43DC3}"/>
              </a:ext>
            </a:extLst>
          </p:cNvPr>
          <p:cNvPicPr>
            <a:picLocks noChangeAspect="1"/>
          </p:cNvPicPr>
          <p:nvPr/>
        </p:nvPicPr>
        <p:blipFill>
          <a:blip r:embed="rId3"/>
          <a:stretch>
            <a:fillRect/>
          </a:stretch>
        </p:blipFill>
        <p:spPr>
          <a:xfrm>
            <a:off x="124224" y="5395851"/>
            <a:ext cx="419335" cy="843979"/>
          </a:xfrm>
          <a:prstGeom prst="rect">
            <a:avLst/>
          </a:prstGeom>
          <a:scene3d>
            <a:camera prst="orthographicFront">
              <a:rot lat="20274997" lon="20521320" rev="20809079"/>
            </a:camera>
            <a:lightRig rig="threePt" dir="t"/>
          </a:scene3d>
        </p:spPr>
      </p:pic>
      <p:pic>
        <p:nvPicPr>
          <p:cNvPr id="63" name="Picture 62">
            <a:extLst>
              <a:ext uri="{FF2B5EF4-FFF2-40B4-BE49-F238E27FC236}">
                <a16:creationId xmlns:a16="http://schemas.microsoft.com/office/drawing/2014/main" id="{A59D252A-A70D-374E-A1F7-6622BA75321D}"/>
              </a:ext>
            </a:extLst>
          </p:cNvPr>
          <p:cNvPicPr>
            <a:picLocks noChangeAspect="1"/>
          </p:cNvPicPr>
          <p:nvPr/>
        </p:nvPicPr>
        <p:blipFill>
          <a:blip r:embed="rId3"/>
          <a:stretch>
            <a:fillRect/>
          </a:stretch>
        </p:blipFill>
        <p:spPr>
          <a:xfrm>
            <a:off x="1046658" y="5390999"/>
            <a:ext cx="419335" cy="843979"/>
          </a:xfrm>
          <a:prstGeom prst="rect">
            <a:avLst/>
          </a:prstGeom>
          <a:scene3d>
            <a:camera prst="orthographicFront">
              <a:rot lat="20274997" lon="20521320" rev="20809079"/>
            </a:camera>
            <a:lightRig rig="threePt" dir="t"/>
          </a:scene3d>
        </p:spPr>
      </p:pic>
      <p:pic>
        <p:nvPicPr>
          <p:cNvPr id="64" name="Picture 63">
            <a:extLst>
              <a:ext uri="{FF2B5EF4-FFF2-40B4-BE49-F238E27FC236}">
                <a16:creationId xmlns:a16="http://schemas.microsoft.com/office/drawing/2014/main" id="{5FF84161-57F4-8946-A390-62412D47732A}"/>
              </a:ext>
            </a:extLst>
          </p:cNvPr>
          <p:cNvPicPr>
            <a:picLocks noChangeAspect="1"/>
          </p:cNvPicPr>
          <p:nvPr/>
        </p:nvPicPr>
        <p:blipFill>
          <a:blip r:embed="rId3"/>
          <a:stretch>
            <a:fillRect/>
          </a:stretch>
        </p:blipFill>
        <p:spPr>
          <a:xfrm>
            <a:off x="1969092" y="5390999"/>
            <a:ext cx="419335" cy="843979"/>
          </a:xfrm>
          <a:prstGeom prst="rect">
            <a:avLst/>
          </a:prstGeom>
          <a:scene3d>
            <a:camera prst="orthographicFront">
              <a:rot lat="20274997" lon="20521320" rev="20809079"/>
            </a:camera>
            <a:lightRig rig="threePt" dir="t"/>
          </a:scene3d>
        </p:spPr>
      </p:pic>
      <p:pic>
        <p:nvPicPr>
          <p:cNvPr id="65" name="Picture 64">
            <a:extLst>
              <a:ext uri="{FF2B5EF4-FFF2-40B4-BE49-F238E27FC236}">
                <a16:creationId xmlns:a16="http://schemas.microsoft.com/office/drawing/2014/main" id="{091E61F0-C5F2-6A47-8F56-E33984035CA2}"/>
              </a:ext>
            </a:extLst>
          </p:cNvPr>
          <p:cNvPicPr>
            <a:picLocks noChangeAspect="1"/>
          </p:cNvPicPr>
          <p:nvPr/>
        </p:nvPicPr>
        <p:blipFill>
          <a:blip r:embed="rId3"/>
          <a:stretch>
            <a:fillRect/>
          </a:stretch>
        </p:blipFill>
        <p:spPr>
          <a:xfrm>
            <a:off x="2891526" y="5390999"/>
            <a:ext cx="419335" cy="843979"/>
          </a:xfrm>
          <a:prstGeom prst="rect">
            <a:avLst/>
          </a:prstGeom>
          <a:scene3d>
            <a:camera prst="orthographicFront">
              <a:rot lat="20274997" lon="20521320" rev="20809079"/>
            </a:camera>
            <a:lightRig rig="threePt" dir="t"/>
          </a:scene3d>
        </p:spPr>
      </p:pic>
      <p:pic>
        <p:nvPicPr>
          <p:cNvPr id="66" name="Picture 65">
            <a:extLst>
              <a:ext uri="{FF2B5EF4-FFF2-40B4-BE49-F238E27FC236}">
                <a16:creationId xmlns:a16="http://schemas.microsoft.com/office/drawing/2014/main" id="{B95C452F-BBD8-1E49-AA94-87D110535B8A}"/>
              </a:ext>
            </a:extLst>
          </p:cNvPr>
          <p:cNvPicPr>
            <a:picLocks noChangeAspect="1"/>
          </p:cNvPicPr>
          <p:nvPr/>
        </p:nvPicPr>
        <p:blipFill>
          <a:blip r:embed="rId3"/>
          <a:stretch>
            <a:fillRect/>
          </a:stretch>
        </p:blipFill>
        <p:spPr>
          <a:xfrm>
            <a:off x="3813959" y="5395851"/>
            <a:ext cx="419335" cy="843979"/>
          </a:xfrm>
          <a:prstGeom prst="rect">
            <a:avLst/>
          </a:prstGeom>
          <a:scene3d>
            <a:camera prst="orthographicFront">
              <a:rot lat="20274997" lon="20521320" rev="20809079"/>
            </a:camera>
            <a:lightRig rig="threePt" dir="t"/>
          </a:scene3d>
        </p:spPr>
      </p:pic>
    </p:spTree>
    <p:extLst>
      <p:ext uri="{BB962C8B-B14F-4D97-AF65-F5344CB8AC3E}">
        <p14:creationId xmlns:p14="http://schemas.microsoft.com/office/powerpoint/2010/main" val="203153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E8A1272-E14A-5E47-B76A-B1E3C0182917}"/>
              </a:ext>
            </a:extLst>
          </p:cNvPr>
          <p:cNvCxnSpPr>
            <a:cxnSpLocks/>
          </p:cNvCxnSpPr>
          <p:nvPr/>
        </p:nvCxnSpPr>
        <p:spPr>
          <a:xfrm flipV="1">
            <a:off x="764378" y="2336800"/>
            <a:ext cx="1280322" cy="12103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0EAC0CB-591F-2C48-868E-794A7920ECEC}"/>
              </a:ext>
            </a:extLst>
          </p:cNvPr>
          <p:cNvCxnSpPr>
            <a:cxnSpLocks/>
          </p:cNvCxnSpPr>
          <p:nvPr/>
        </p:nvCxnSpPr>
        <p:spPr>
          <a:xfrm>
            <a:off x="764378" y="3547157"/>
            <a:ext cx="469955" cy="1367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95ABF23-C193-9045-BF37-0C9D98952E89}"/>
              </a:ext>
            </a:extLst>
          </p:cNvPr>
          <p:cNvCxnSpPr>
            <a:cxnSpLocks/>
          </p:cNvCxnSpPr>
          <p:nvPr/>
        </p:nvCxnSpPr>
        <p:spPr>
          <a:xfrm flipV="1">
            <a:off x="1234333" y="3547158"/>
            <a:ext cx="2169267" cy="13677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37A4751-6383-744A-977F-2B35EADA2A02}"/>
              </a:ext>
            </a:extLst>
          </p:cNvPr>
          <p:cNvCxnSpPr/>
          <p:nvPr/>
        </p:nvCxnSpPr>
        <p:spPr>
          <a:xfrm>
            <a:off x="2044700" y="2336800"/>
            <a:ext cx="876300" cy="25781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632589E-78A9-8540-B220-045047DC2535}"/>
              </a:ext>
            </a:extLst>
          </p:cNvPr>
          <p:cNvCxnSpPr/>
          <p:nvPr/>
        </p:nvCxnSpPr>
        <p:spPr>
          <a:xfrm flipV="1">
            <a:off x="2908300" y="3547157"/>
            <a:ext cx="495300" cy="13677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86D705F-2FC8-7F4D-9F91-05D37CFBB231}"/>
              </a:ext>
            </a:extLst>
          </p:cNvPr>
          <p:cNvCxnSpPr/>
          <p:nvPr/>
        </p:nvCxnSpPr>
        <p:spPr>
          <a:xfrm flipV="1">
            <a:off x="1234333" y="2336800"/>
            <a:ext cx="810367" cy="25781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18B68A7-36C3-E743-AAFA-CDAC03569C54}"/>
              </a:ext>
            </a:extLst>
          </p:cNvPr>
          <p:cNvSpPr/>
          <p:nvPr/>
        </p:nvSpPr>
        <p:spPr>
          <a:xfrm>
            <a:off x="635000" y="381000"/>
            <a:ext cx="7874000" cy="1562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Helvetica" pitchFamily="2" charset="0"/>
              </a:rPr>
              <a:t>An Idiographic Personality Systems Approach</a:t>
            </a:r>
            <a:endParaRPr lang="en-US" sz="4000" dirty="0">
              <a:latin typeface="Helvetica" pitchFamily="2" charset="0"/>
            </a:endParaRPr>
          </a:p>
        </p:txBody>
      </p:sp>
      <p:sp>
        <p:nvSpPr>
          <p:cNvPr id="5" name="Rectangle 4">
            <a:extLst>
              <a:ext uri="{FF2B5EF4-FFF2-40B4-BE49-F238E27FC236}">
                <a16:creationId xmlns:a16="http://schemas.microsoft.com/office/drawing/2014/main" id="{E7553932-24C7-2C49-9516-B7546BDA719E}"/>
              </a:ext>
            </a:extLst>
          </p:cNvPr>
          <p:cNvSpPr/>
          <p:nvPr/>
        </p:nvSpPr>
        <p:spPr>
          <a:xfrm>
            <a:off x="1489248" y="2072576"/>
            <a:ext cx="1198666" cy="480950"/>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Extraversion</a:t>
            </a:r>
          </a:p>
        </p:txBody>
      </p:sp>
      <p:sp>
        <p:nvSpPr>
          <p:cNvPr id="6" name="Rectangle 5">
            <a:extLst>
              <a:ext uri="{FF2B5EF4-FFF2-40B4-BE49-F238E27FC236}">
                <a16:creationId xmlns:a16="http://schemas.microsoft.com/office/drawing/2014/main" id="{BBCA8A64-2692-AD47-BD08-DBBAEB235004}"/>
              </a:ext>
            </a:extLst>
          </p:cNvPr>
          <p:cNvSpPr/>
          <p:nvPr/>
        </p:nvSpPr>
        <p:spPr>
          <a:xfrm>
            <a:off x="2813451" y="3310844"/>
            <a:ext cx="1198666" cy="480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Agreeableness</a:t>
            </a:r>
          </a:p>
        </p:txBody>
      </p:sp>
      <p:sp>
        <p:nvSpPr>
          <p:cNvPr id="7" name="Rectangle 6">
            <a:extLst>
              <a:ext uri="{FF2B5EF4-FFF2-40B4-BE49-F238E27FC236}">
                <a16:creationId xmlns:a16="http://schemas.microsoft.com/office/drawing/2014/main" id="{635F9921-D9B2-9344-B394-97D77F30A50F}"/>
              </a:ext>
            </a:extLst>
          </p:cNvPr>
          <p:cNvSpPr/>
          <p:nvPr/>
        </p:nvSpPr>
        <p:spPr>
          <a:xfrm>
            <a:off x="165045" y="3310844"/>
            <a:ext cx="1198666" cy="4809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ysClr val="windowText" lastClr="000000"/>
                </a:solidFill>
              </a:rPr>
              <a:t>Conscientiousness</a:t>
            </a:r>
          </a:p>
        </p:txBody>
      </p:sp>
      <p:sp>
        <p:nvSpPr>
          <p:cNvPr id="8" name="Rectangle 7">
            <a:extLst>
              <a:ext uri="{FF2B5EF4-FFF2-40B4-BE49-F238E27FC236}">
                <a16:creationId xmlns:a16="http://schemas.microsoft.com/office/drawing/2014/main" id="{E999D305-3ACA-1242-81FF-5E442CAA5388}"/>
              </a:ext>
            </a:extLst>
          </p:cNvPr>
          <p:cNvSpPr/>
          <p:nvPr/>
        </p:nvSpPr>
        <p:spPr>
          <a:xfrm>
            <a:off x="635000" y="4674426"/>
            <a:ext cx="1198666" cy="4809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Neuroticism</a:t>
            </a:r>
          </a:p>
        </p:txBody>
      </p:sp>
      <p:sp>
        <p:nvSpPr>
          <p:cNvPr id="9" name="Rectangle 8">
            <a:extLst>
              <a:ext uri="{FF2B5EF4-FFF2-40B4-BE49-F238E27FC236}">
                <a16:creationId xmlns:a16="http://schemas.microsoft.com/office/drawing/2014/main" id="{0D81CC0E-2797-8B44-94BE-2CDFB7686135}"/>
              </a:ext>
            </a:extLst>
          </p:cNvPr>
          <p:cNvSpPr/>
          <p:nvPr/>
        </p:nvSpPr>
        <p:spPr>
          <a:xfrm>
            <a:off x="2343496" y="4674426"/>
            <a:ext cx="1198666" cy="4809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Openness</a:t>
            </a:r>
          </a:p>
        </p:txBody>
      </p:sp>
      <p:pic>
        <p:nvPicPr>
          <p:cNvPr id="63" name="Picture 62">
            <a:extLst>
              <a:ext uri="{FF2B5EF4-FFF2-40B4-BE49-F238E27FC236}">
                <a16:creationId xmlns:a16="http://schemas.microsoft.com/office/drawing/2014/main" id="{A59D252A-A70D-374E-A1F7-6622BA75321D}"/>
              </a:ext>
            </a:extLst>
          </p:cNvPr>
          <p:cNvPicPr>
            <a:picLocks noChangeAspect="1"/>
          </p:cNvPicPr>
          <p:nvPr/>
        </p:nvPicPr>
        <p:blipFill>
          <a:blip r:embed="rId2"/>
          <a:stretch>
            <a:fillRect/>
          </a:stretch>
        </p:blipFill>
        <p:spPr>
          <a:xfrm>
            <a:off x="1046658" y="5390999"/>
            <a:ext cx="419335" cy="843979"/>
          </a:xfrm>
          <a:prstGeom prst="rect">
            <a:avLst/>
          </a:prstGeom>
          <a:scene3d>
            <a:camera prst="orthographicFront">
              <a:rot lat="20274997" lon="20521320" rev="20809079"/>
            </a:camera>
            <a:lightRig rig="threePt" dir="t"/>
          </a:scene3d>
        </p:spPr>
      </p:pic>
      <p:pic>
        <p:nvPicPr>
          <p:cNvPr id="64" name="Picture 63">
            <a:extLst>
              <a:ext uri="{FF2B5EF4-FFF2-40B4-BE49-F238E27FC236}">
                <a16:creationId xmlns:a16="http://schemas.microsoft.com/office/drawing/2014/main" id="{5FF84161-57F4-8946-A390-62412D47732A}"/>
              </a:ext>
            </a:extLst>
          </p:cNvPr>
          <p:cNvPicPr>
            <a:picLocks noChangeAspect="1"/>
          </p:cNvPicPr>
          <p:nvPr/>
        </p:nvPicPr>
        <p:blipFill>
          <a:blip r:embed="rId2"/>
          <a:stretch>
            <a:fillRect/>
          </a:stretch>
        </p:blipFill>
        <p:spPr>
          <a:xfrm>
            <a:off x="1969092" y="5390999"/>
            <a:ext cx="419335" cy="843979"/>
          </a:xfrm>
          <a:prstGeom prst="rect">
            <a:avLst/>
          </a:prstGeom>
          <a:scene3d>
            <a:camera prst="orthographicFront">
              <a:rot lat="20274997" lon="20521320" rev="20809079"/>
            </a:camera>
            <a:lightRig rig="threePt" dir="t"/>
          </a:scene3d>
        </p:spPr>
      </p:pic>
      <p:pic>
        <p:nvPicPr>
          <p:cNvPr id="65" name="Picture 64">
            <a:extLst>
              <a:ext uri="{FF2B5EF4-FFF2-40B4-BE49-F238E27FC236}">
                <a16:creationId xmlns:a16="http://schemas.microsoft.com/office/drawing/2014/main" id="{091E61F0-C5F2-6A47-8F56-E33984035CA2}"/>
              </a:ext>
            </a:extLst>
          </p:cNvPr>
          <p:cNvPicPr>
            <a:picLocks noChangeAspect="1"/>
          </p:cNvPicPr>
          <p:nvPr/>
        </p:nvPicPr>
        <p:blipFill>
          <a:blip r:embed="rId2"/>
          <a:stretch>
            <a:fillRect/>
          </a:stretch>
        </p:blipFill>
        <p:spPr>
          <a:xfrm>
            <a:off x="2891526" y="5390999"/>
            <a:ext cx="419335" cy="843979"/>
          </a:xfrm>
          <a:prstGeom prst="rect">
            <a:avLst/>
          </a:prstGeom>
          <a:scene3d>
            <a:camera prst="orthographicFront">
              <a:rot lat="20274997" lon="20521320" rev="20809079"/>
            </a:camera>
            <a:lightRig rig="threePt" dir="t"/>
          </a:scene3d>
        </p:spPr>
      </p:pic>
      <p:pic>
        <p:nvPicPr>
          <p:cNvPr id="66" name="Picture 65">
            <a:extLst>
              <a:ext uri="{FF2B5EF4-FFF2-40B4-BE49-F238E27FC236}">
                <a16:creationId xmlns:a16="http://schemas.microsoft.com/office/drawing/2014/main" id="{B95C452F-BBD8-1E49-AA94-87D110535B8A}"/>
              </a:ext>
            </a:extLst>
          </p:cNvPr>
          <p:cNvPicPr>
            <a:picLocks noChangeAspect="1"/>
          </p:cNvPicPr>
          <p:nvPr/>
        </p:nvPicPr>
        <p:blipFill>
          <a:blip r:embed="rId2"/>
          <a:stretch>
            <a:fillRect/>
          </a:stretch>
        </p:blipFill>
        <p:spPr>
          <a:xfrm>
            <a:off x="3813959" y="5395851"/>
            <a:ext cx="419335" cy="843979"/>
          </a:xfrm>
          <a:prstGeom prst="rect">
            <a:avLst/>
          </a:prstGeom>
          <a:scene3d>
            <a:camera prst="orthographicFront">
              <a:rot lat="20274997" lon="20521320" rev="20809079"/>
            </a:camera>
            <a:lightRig rig="threePt" dir="t"/>
          </a:scene3d>
        </p:spPr>
      </p:pic>
      <p:pic>
        <p:nvPicPr>
          <p:cNvPr id="72" name="Picture 71">
            <a:extLst>
              <a:ext uri="{FF2B5EF4-FFF2-40B4-BE49-F238E27FC236}">
                <a16:creationId xmlns:a16="http://schemas.microsoft.com/office/drawing/2014/main" id="{88D1A876-56DA-A24F-AD20-90E02890241F}"/>
              </a:ext>
            </a:extLst>
          </p:cNvPr>
          <p:cNvPicPr>
            <a:picLocks noChangeAspect="1"/>
          </p:cNvPicPr>
          <p:nvPr/>
        </p:nvPicPr>
        <p:blipFill>
          <a:blip r:embed="rId2"/>
          <a:stretch>
            <a:fillRect/>
          </a:stretch>
        </p:blipFill>
        <p:spPr>
          <a:xfrm rot="3214217">
            <a:off x="291451" y="5635721"/>
            <a:ext cx="419335" cy="843979"/>
          </a:xfrm>
          <a:prstGeom prst="rect">
            <a:avLst/>
          </a:prstGeom>
          <a:scene3d>
            <a:camera prst="orthographicFront">
              <a:rot lat="21594000" lon="18600000" rev="20809079"/>
            </a:camera>
            <a:lightRig rig="threePt" dir="t"/>
          </a:scene3d>
        </p:spPr>
      </p:pic>
    </p:spTree>
    <p:extLst>
      <p:ext uri="{BB962C8B-B14F-4D97-AF65-F5344CB8AC3E}">
        <p14:creationId xmlns:p14="http://schemas.microsoft.com/office/powerpoint/2010/main" val="2179217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912133D8-A1E7-454A-89CE-14B08E5915FD}"/>
              </a:ext>
            </a:extLst>
          </p:cNvPr>
          <p:cNvCxnSpPr/>
          <p:nvPr/>
        </p:nvCxnSpPr>
        <p:spPr>
          <a:xfrm>
            <a:off x="5990137" y="4914901"/>
            <a:ext cx="16739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7301E6F-BEC1-E641-A8D6-6DE6977CBD58}"/>
              </a:ext>
            </a:extLst>
          </p:cNvPr>
          <p:cNvCxnSpPr/>
          <p:nvPr/>
        </p:nvCxnSpPr>
        <p:spPr>
          <a:xfrm>
            <a:off x="5520182" y="3547157"/>
            <a:ext cx="2156622" cy="13677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64F0B4D-DD93-844E-89E7-2AE265D6C5C9}"/>
              </a:ext>
            </a:extLst>
          </p:cNvPr>
          <p:cNvCxnSpPr/>
          <p:nvPr/>
        </p:nvCxnSpPr>
        <p:spPr>
          <a:xfrm>
            <a:off x="6888266" y="2299651"/>
            <a:ext cx="1271138" cy="1247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0E8A1272-E14A-5E47-B76A-B1E3C0182917}"/>
              </a:ext>
            </a:extLst>
          </p:cNvPr>
          <p:cNvCxnSpPr>
            <a:cxnSpLocks/>
          </p:cNvCxnSpPr>
          <p:nvPr/>
        </p:nvCxnSpPr>
        <p:spPr>
          <a:xfrm flipV="1">
            <a:off x="764378" y="2336800"/>
            <a:ext cx="1280322" cy="12103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0EAC0CB-591F-2C48-868E-794A7920ECEC}"/>
              </a:ext>
            </a:extLst>
          </p:cNvPr>
          <p:cNvCxnSpPr>
            <a:cxnSpLocks/>
          </p:cNvCxnSpPr>
          <p:nvPr/>
        </p:nvCxnSpPr>
        <p:spPr>
          <a:xfrm>
            <a:off x="764378" y="3547157"/>
            <a:ext cx="469955" cy="1367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95ABF23-C193-9045-BF37-0C9D98952E89}"/>
              </a:ext>
            </a:extLst>
          </p:cNvPr>
          <p:cNvCxnSpPr>
            <a:cxnSpLocks/>
          </p:cNvCxnSpPr>
          <p:nvPr/>
        </p:nvCxnSpPr>
        <p:spPr>
          <a:xfrm flipV="1">
            <a:off x="1234333" y="3547158"/>
            <a:ext cx="2169267" cy="13677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37A4751-6383-744A-977F-2B35EADA2A02}"/>
              </a:ext>
            </a:extLst>
          </p:cNvPr>
          <p:cNvCxnSpPr/>
          <p:nvPr/>
        </p:nvCxnSpPr>
        <p:spPr>
          <a:xfrm>
            <a:off x="2044700" y="2336800"/>
            <a:ext cx="876300" cy="25781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632589E-78A9-8540-B220-045047DC2535}"/>
              </a:ext>
            </a:extLst>
          </p:cNvPr>
          <p:cNvCxnSpPr/>
          <p:nvPr/>
        </p:nvCxnSpPr>
        <p:spPr>
          <a:xfrm flipV="1">
            <a:off x="2908300" y="3547157"/>
            <a:ext cx="495300" cy="13677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86D705F-2FC8-7F4D-9F91-05D37CFBB231}"/>
              </a:ext>
            </a:extLst>
          </p:cNvPr>
          <p:cNvCxnSpPr/>
          <p:nvPr/>
        </p:nvCxnSpPr>
        <p:spPr>
          <a:xfrm flipV="1">
            <a:off x="1234333" y="2336800"/>
            <a:ext cx="810367" cy="25781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18B68A7-36C3-E743-AAFA-CDAC03569C54}"/>
              </a:ext>
            </a:extLst>
          </p:cNvPr>
          <p:cNvSpPr/>
          <p:nvPr/>
        </p:nvSpPr>
        <p:spPr>
          <a:xfrm>
            <a:off x="635000" y="381000"/>
            <a:ext cx="7874000" cy="1562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Helvetica" pitchFamily="2" charset="0"/>
              </a:rPr>
              <a:t>An Idiographic Personality Systems Approach</a:t>
            </a:r>
            <a:endParaRPr lang="en-US" sz="4000" dirty="0">
              <a:latin typeface="Helvetica" pitchFamily="2" charset="0"/>
            </a:endParaRPr>
          </a:p>
        </p:txBody>
      </p:sp>
      <p:sp>
        <p:nvSpPr>
          <p:cNvPr id="5" name="Rectangle 4">
            <a:extLst>
              <a:ext uri="{FF2B5EF4-FFF2-40B4-BE49-F238E27FC236}">
                <a16:creationId xmlns:a16="http://schemas.microsoft.com/office/drawing/2014/main" id="{E7553932-24C7-2C49-9516-B7546BDA719E}"/>
              </a:ext>
            </a:extLst>
          </p:cNvPr>
          <p:cNvSpPr/>
          <p:nvPr/>
        </p:nvSpPr>
        <p:spPr>
          <a:xfrm>
            <a:off x="1489248" y="2072576"/>
            <a:ext cx="1198666" cy="480950"/>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Extraversion</a:t>
            </a:r>
          </a:p>
        </p:txBody>
      </p:sp>
      <p:sp>
        <p:nvSpPr>
          <p:cNvPr id="6" name="Rectangle 5">
            <a:extLst>
              <a:ext uri="{FF2B5EF4-FFF2-40B4-BE49-F238E27FC236}">
                <a16:creationId xmlns:a16="http://schemas.microsoft.com/office/drawing/2014/main" id="{BBCA8A64-2692-AD47-BD08-DBBAEB235004}"/>
              </a:ext>
            </a:extLst>
          </p:cNvPr>
          <p:cNvSpPr/>
          <p:nvPr/>
        </p:nvSpPr>
        <p:spPr>
          <a:xfrm>
            <a:off x="2813451" y="3310844"/>
            <a:ext cx="1198666" cy="480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Agreeableness</a:t>
            </a:r>
          </a:p>
        </p:txBody>
      </p:sp>
      <p:sp>
        <p:nvSpPr>
          <p:cNvPr id="7" name="Rectangle 6">
            <a:extLst>
              <a:ext uri="{FF2B5EF4-FFF2-40B4-BE49-F238E27FC236}">
                <a16:creationId xmlns:a16="http://schemas.microsoft.com/office/drawing/2014/main" id="{635F9921-D9B2-9344-B394-97D77F30A50F}"/>
              </a:ext>
            </a:extLst>
          </p:cNvPr>
          <p:cNvSpPr/>
          <p:nvPr/>
        </p:nvSpPr>
        <p:spPr>
          <a:xfrm>
            <a:off x="165045" y="3310844"/>
            <a:ext cx="1198666" cy="4809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ysClr val="windowText" lastClr="000000"/>
                </a:solidFill>
              </a:rPr>
              <a:t>Conscientiousness</a:t>
            </a:r>
          </a:p>
        </p:txBody>
      </p:sp>
      <p:sp>
        <p:nvSpPr>
          <p:cNvPr id="8" name="Rectangle 7">
            <a:extLst>
              <a:ext uri="{FF2B5EF4-FFF2-40B4-BE49-F238E27FC236}">
                <a16:creationId xmlns:a16="http://schemas.microsoft.com/office/drawing/2014/main" id="{E999D305-3ACA-1242-81FF-5E442CAA5388}"/>
              </a:ext>
            </a:extLst>
          </p:cNvPr>
          <p:cNvSpPr/>
          <p:nvPr/>
        </p:nvSpPr>
        <p:spPr>
          <a:xfrm>
            <a:off x="635000" y="4674426"/>
            <a:ext cx="1198666" cy="4809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Neuroticism</a:t>
            </a:r>
          </a:p>
        </p:txBody>
      </p:sp>
      <p:sp>
        <p:nvSpPr>
          <p:cNvPr id="9" name="Rectangle 8">
            <a:extLst>
              <a:ext uri="{FF2B5EF4-FFF2-40B4-BE49-F238E27FC236}">
                <a16:creationId xmlns:a16="http://schemas.microsoft.com/office/drawing/2014/main" id="{0D81CC0E-2797-8B44-94BE-2CDFB7686135}"/>
              </a:ext>
            </a:extLst>
          </p:cNvPr>
          <p:cNvSpPr/>
          <p:nvPr/>
        </p:nvSpPr>
        <p:spPr>
          <a:xfrm>
            <a:off x="2343496" y="4674426"/>
            <a:ext cx="1198666" cy="4809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Openness</a:t>
            </a:r>
          </a:p>
        </p:txBody>
      </p:sp>
      <p:cxnSp>
        <p:nvCxnSpPr>
          <p:cNvPr id="44" name="Straight Connector 43">
            <a:extLst>
              <a:ext uri="{FF2B5EF4-FFF2-40B4-BE49-F238E27FC236}">
                <a16:creationId xmlns:a16="http://schemas.microsoft.com/office/drawing/2014/main" id="{FE7F33F4-882F-0A44-84BC-22D29B8EEE86}"/>
              </a:ext>
            </a:extLst>
          </p:cNvPr>
          <p:cNvCxnSpPr>
            <a:cxnSpLocks/>
          </p:cNvCxnSpPr>
          <p:nvPr/>
        </p:nvCxnSpPr>
        <p:spPr>
          <a:xfrm flipV="1">
            <a:off x="5520182" y="2336800"/>
            <a:ext cx="1280322" cy="12103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BE65D83-DDA7-3F45-BDFF-AB4A3E578994}"/>
              </a:ext>
            </a:extLst>
          </p:cNvPr>
          <p:cNvCxnSpPr>
            <a:cxnSpLocks/>
          </p:cNvCxnSpPr>
          <p:nvPr/>
        </p:nvCxnSpPr>
        <p:spPr>
          <a:xfrm>
            <a:off x="5520182" y="3547157"/>
            <a:ext cx="469955" cy="13677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0F322F6-7074-DD4D-AA39-EC4F99677C2E}"/>
              </a:ext>
            </a:extLst>
          </p:cNvPr>
          <p:cNvCxnSpPr>
            <a:cxnSpLocks/>
          </p:cNvCxnSpPr>
          <p:nvPr/>
        </p:nvCxnSpPr>
        <p:spPr>
          <a:xfrm flipV="1">
            <a:off x="5990137" y="3547158"/>
            <a:ext cx="2169267" cy="136774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3B14EB3-1051-B544-8982-72EB27F3C81A}"/>
              </a:ext>
            </a:extLst>
          </p:cNvPr>
          <p:cNvCxnSpPr/>
          <p:nvPr/>
        </p:nvCxnSpPr>
        <p:spPr>
          <a:xfrm>
            <a:off x="5520182" y="3547157"/>
            <a:ext cx="263922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77C85FB-C751-1D46-9B99-7E8824BF905A}"/>
              </a:ext>
            </a:extLst>
          </p:cNvPr>
          <p:cNvCxnSpPr/>
          <p:nvPr/>
        </p:nvCxnSpPr>
        <p:spPr>
          <a:xfrm>
            <a:off x="6800504" y="2336800"/>
            <a:ext cx="876300" cy="257810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CFD4D9-EC41-CB4B-988D-662706BAD04F}"/>
              </a:ext>
            </a:extLst>
          </p:cNvPr>
          <p:cNvCxnSpPr/>
          <p:nvPr/>
        </p:nvCxnSpPr>
        <p:spPr>
          <a:xfrm flipV="1">
            <a:off x="7664104" y="3547157"/>
            <a:ext cx="495300" cy="136774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15B0BD-586F-D241-8F4C-224619599E02}"/>
              </a:ext>
            </a:extLst>
          </p:cNvPr>
          <p:cNvCxnSpPr/>
          <p:nvPr/>
        </p:nvCxnSpPr>
        <p:spPr>
          <a:xfrm flipV="1">
            <a:off x="5990137" y="2336800"/>
            <a:ext cx="810367" cy="25781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DBC6E5C4-AE1D-2D48-AFE5-021125923F72}"/>
              </a:ext>
            </a:extLst>
          </p:cNvPr>
          <p:cNvSpPr/>
          <p:nvPr/>
        </p:nvSpPr>
        <p:spPr>
          <a:xfrm>
            <a:off x="6245052" y="2072576"/>
            <a:ext cx="1198666" cy="480950"/>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Extraversion</a:t>
            </a:r>
          </a:p>
        </p:txBody>
      </p:sp>
      <p:sp>
        <p:nvSpPr>
          <p:cNvPr id="52" name="Rectangle 51">
            <a:extLst>
              <a:ext uri="{FF2B5EF4-FFF2-40B4-BE49-F238E27FC236}">
                <a16:creationId xmlns:a16="http://schemas.microsoft.com/office/drawing/2014/main" id="{DBDB4353-73D5-134A-BD9C-BB1D512ABC13}"/>
              </a:ext>
            </a:extLst>
          </p:cNvPr>
          <p:cNvSpPr/>
          <p:nvPr/>
        </p:nvSpPr>
        <p:spPr>
          <a:xfrm>
            <a:off x="7569255" y="3310844"/>
            <a:ext cx="1198666" cy="480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Agreeableness</a:t>
            </a:r>
          </a:p>
        </p:txBody>
      </p:sp>
      <p:sp>
        <p:nvSpPr>
          <p:cNvPr id="53" name="Rectangle 52">
            <a:extLst>
              <a:ext uri="{FF2B5EF4-FFF2-40B4-BE49-F238E27FC236}">
                <a16:creationId xmlns:a16="http://schemas.microsoft.com/office/drawing/2014/main" id="{4BB0A36F-F95B-BD4D-82E2-8610B5951DD5}"/>
              </a:ext>
            </a:extLst>
          </p:cNvPr>
          <p:cNvSpPr/>
          <p:nvPr/>
        </p:nvSpPr>
        <p:spPr>
          <a:xfrm>
            <a:off x="4920849" y="3310844"/>
            <a:ext cx="1198666" cy="4809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ysClr val="windowText" lastClr="000000"/>
                </a:solidFill>
              </a:rPr>
              <a:t>Conscientiousness</a:t>
            </a:r>
          </a:p>
        </p:txBody>
      </p:sp>
      <p:sp>
        <p:nvSpPr>
          <p:cNvPr id="54" name="Rectangle 53">
            <a:extLst>
              <a:ext uri="{FF2B5EF4-FFF2-40B4-BE49-F238E27FC236}">
                <a16:creationId xmlns:a16="http://schemas.microsoft.com/office/drawing/2014/main" id="{AC1F92D1-DF84-D34A-9619-B02FD52188B5}"/>
              </a:ext>
            </a:extLst>
          </p:cNvPr>
          <p:cNvSpPr/>
          <p:nvPr/>
        </p:nvSpPr>
        <p:spPr>
          <a:xfrm>
            <a:off x="5390804" y="4674426"/>
            <a:ext cx="1198666" cy="4809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Neuroticism</a:t>
            </a:r>
          </a:p>
        </p:txBody>
      </p:sp>
      <p:sp>
        <p:nvSpPr>
          <p:cNvPr id="55" name="Rectangle 54">
            <a:extLst>
              <a:ext uri="{FF2B5EF4-FFF2-40B4-BE49-F238E27FC236}">
                <a16:creationId xmlns:a16="http://schemas.microsoft.com/office/drawing/2014/main" id="{7F3BC5E2-21CD-EB48-8604-CC379530CA58}"/>
              </a:ext>
            </a:extLst>
          </p:cNvPr>
          <p:cNvSpPr/>
          <p:nvPr/>
        </p:nvSpPr>
        <p:spPr>
          <a:xfrm>
            <a:off x="7099300" y="4674426"/>
            <a:ext cx="1198666" cy="4809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Openness</a:t>
            </a:r>
          </a:p>
        </p:txBody>
      </p:sp>
      <p:pic>
        <p:nvPicPr>
          <p:cNvPr id="63" name="Picture 62">
            <a:extLst>
              <a:ext uri="{FF2B5EF4-FFF2-40B4-BE49-F238E27FC236}">
                <a16:creationId xmlns:a16="http://schemas.microsoft.com/office/drawing/2014/main" id="{A59D252A-A70D-374E-A1F7-6622BA75321D}"/>
              </a:ext>
            </a:extLst>
          </p:cNvPr>
          <p:cNvPicPr>
            <a:picLocks noChangeAspect="1"/>
          </p:cNvPicPr>
          <p:nvPr/>
        </p:nvPicPr>
        <p:blipFill>
          <a:blip r:embed="rId3"/>
          <a:stretch>
            <a:fillRect/>
          </a:stretch>
        </p:blipFill>
        <p:spPr>
          <a:xfrm>
            <a:off x="1046658" y="5390999"/>
            <a:ext cx="419335" cy="843979"/>
          </a:xfrm>
          <a:prstGeom prst="rect">
            <a:avLst/>
          </a:prstGeom>
          <a:scene3d>
            <a:camera prst="orthographicFront">
              <a:rot lat="20274997" lon="20521320" rev="20809079"/>
            </a:camera>
            <a:lightRig rig="threePt" dir="t"/>
          </a:scene3d>
        </p:spPr>
      </p:pic>
      <p:pic>
        <p:nvPicPr>
          <p:cNvPr id="64" name="Picture 63">
            <a:extLst>
              <a:ext uri="{FF2B5EF4-FFF2-40B4-BE49-F238E27FC236}">
                <a16:creationId xmlns:a16="http://schemas.microsoft.com/office/drawing/2014/main" id="{5FF84161-57F4-8946-A390-62412D47732A}"/>
              </a:ext>
            </a:extLst>
          </p:cNvPr>
          <p:cNvPicPr>
            <a:picLocks noChangeAspect="1"/>
          </p:cNvPicPr>
          <p:nvPr/>
        </p:nvPicPr>
        <p:blipFill>
          <a:blip r:embed="rId3"/>
          <a:stretch>
            <a:fillRect/>
          </a:stretch>
        </p:blipFill>
        <p:spPr>
          <a:xfrm>
            <a:off x="1969092" y="5390999"/>
            <a:ext cx="419335" cy="843979"/>
          </a:xfrm>
          <a:prstGeom prst="rect">
            <a:avLst/>
          </a:prstGeom>
          <a:scene3d>
            <a:camera prst="orthographicFront">
              <a:rot lat="20274997" lon="20521320" rev="20809079"/>
            </a:camera>
            <a:lightRig rig="threePt" dir="t"/>
          </a:scene3d>
        </p:spPr>
      </p:pic>
      <p:pic>
        <p:nvPicPr>
          <p:cNvPr id="65" name="Picture 64">
            <a:extLst>
              <a:ext uri="{FF2B5EF4-FFF2-40B4-BE49-F238E27FC236}">
                <a16:creationId xmlns:a16="http://schemas.microsoft.com/office/drawing/2014/main" id="{091E61F0-C5F2-6A47-8F56-E33984035CA2}"/>
              </a:ext>
            </a:extLst>
          </p:cNvPr>
          <p:cNvPicPr>
            <a:picLocks noChangeAspect="1"/>
          </p:cNvPicPr>
          <p:nvPr/>
        </p:nvPicPr>
        <p:blipFill>
          <a:blip r:embed="rId3"/>
          <a:stretch>
            <a:fillRect/>
          </a:stretch>
        </p:blipFill>
        <p:spPr>
          <a:xfrm>
            <a:off x="2891526" y="5390999"/>
            <a:ext cx="419335" cy="843979"/>
          </a:xfrm>
          <a:prstGeom prst="rect">
            <a:avLst/>
          </a:prstGeom>
          <a:scene3d>
            <a:camera prst="orthographicFront">
              <a:rot lat="20274997" lon="20521320" rev="20809079"/>
            </a:camera>
            <a:lightRig rig="threePt" dir="t"/>
          </a:scene3d>
        </p:spPr>
      </p:pic>
      <p:pic>
        <p:nvPicPr>
          <p:cNvPr id="66" name="Picture 65">
            <a:extLst>
              <a:ext uri="{FF2B5EF4-FFF2-40B4-BE49-F238E27FC236}">
                <a16:creationId xmlns:a16="http://schemas.microsoft.com/office/drawing/2014/main" id="{B95C452F-BBD8-1E49-AA94-87D110535B8A}"/>
              </a:ext>
            </a:extLst>
          </p:cNvPr>
          <p:cNvPicPr>
            <a:picLocks noChangeAspect="1"/>
          </p:cNvPicPr>
          <p:nvPr/>
        </p:nvPicPr>
        <p:blipFill>
          <a:blip r:embed="rId3"/>
          <a:stretch>
            <a:fillRect/>
          </a:stretch>
        </p:blipFill>
        <p:spPr>
          <a:xfrm>
            <a:off x="3813959" y="5395851"/>
            <a:ext cx="419335" cy="843979"/>
          </a:xfrm>
          <a:prstGeom prst="rect">
            <a:avLst/>
          </a:prstGeom>
          <a:scene3d>
            <a:camera prst="orthographicFront">
              <a:rot lat="20274997" lon="20521320" rev="20809079"/>
            </a:camera>
            <a:lightRig rig="threePt" dir="t"/>
          </a:scene3d>
        </p:spPr>
      </p:pic>
      <p:pic>
        <p:nvPicPr>
          <p:cNvPr id="67" name="Picture 66">
            <a:extLst>
              <a:ext uri="{FF2B5EF4-FFF2-40B4-BE49-F238E27FC236}">
                <a16:creationId xmlns:a16="http://schemas.microsoft.com/office/drawing/2014/main" id="{08B3BCF7-B8F0-DD40-BE78-E3CD5AFD2248}"/>
              </a:ext>
            </a:extLst>
          </p:cNvPr>
          <p:cNvPicPr>
            <a:picLocks noChangeAspect="1"/>
          </p:cNvPicPr>
          <p:nvPr/>
        </p:nvPicPr>
        <p:blipFill>
          <a:blip r:embed="rId3"/>
          <a:stretch>
            <a:fillRect/>
          </a:stretch>
        </p:blipFill>
        <p:spPr>
          <a:xfrm>
            <a:off x="5501713" y="5395851"/>
            <a:ext cx="419335" cy="843979"/>
          </a:xfrm>
          <a:prstGeom prst="rect">
            <a:avLst/>
          </a:prstGeom>
          <a:scene3d>
            <a:camera prst="orthographicFront">
              <a:rot lat="20274997" lon="20521320" rev="20809079"/>
            </a:camera>
            <a:lightRig rig="threePt" dir="t"/>
          </a:scene3d>
        </p:spPr>
      </p:pic>
      <p:pic>
        <p:nvPicPr>
          <p:cNvPr id="68" name="Picture 67">
            <a:extLst>
              <a:ext uri="{FF2B5EF4-FFF2-40B4-BE49-F238E27FC236}">
                <a16:creationId xmlns:a16="http://schemas.microsoft.com/office/drawing/2014/main" id="{0B9F891F-8E1B-F649-B116-8CC4CA22CC08}"/>
              </a:ext>
            </a:extLst>
          </p:cNvPr>
          <p:cNvPicPr>
            <a:picLocks noChangeAspect="1"/>
          </p:cNvPicPr>
          <p:nvPr/>
        </p:nvPicPr>
        <p:blipFill>
          <a:blip r:embed="rId3"/>
          <a:stretch>
            <a:fillRect/>
          </a:stretch>
        </p:blipFill>
        <p:spPr>
          <a:xfrm>
            <a:off x="6084057" y="5395854"/>
            <a:ext cx="419335" cy="843979"/>
          </a:xfrm>
          <a:prstGeom prst="rect">
            <a:avLst/>
          </a:prstGeom>
          <a:scene3d>
            <a:camera prst="orthographicFront">
              <a:rot lat="20274997" lon="20521320" rev="20809079"/>
            </a:camera>
            <a:lightRig rig="threePt" dir="t"/>
          </a:scene3d>
        </p:spPr>
      </p:pic>
      <p:pic>
        <p:nvPicPr>
          <p:cNvPr id="69" name="Picture 68">
            <a:extLst>
              <a:ext uri="{FF2B5EF4-FFF2-40B4-BE49-F238E27FC236}">
                <a16:creationId xmlns:a16="http://schemas.microsoft.com/office/drawing/2014/main" id="{0A9CBA1C-AAA5-C648-B0D4-CBB386075D34}"/>
              </a:ext>
            </a:extLst>
          </p:cNvPr>
          <p:cNvPicPr>
            <a:picLocks noChangeAspect="1"/>
          </p:cNvPicPr>
          <p:nvPr/>
        </p:nvPicPr>
        <p:blipFill>
          <a:blip r:embed="rId3"/>
          <a:stretch>
            <a:fillRect/>
          </a:stretch>
        </p:blipFill>
        <p:spPr>
          <a:xfrm>
            <a:off x="6666401" y="5395854"/>
            <a:ext cx="419335" cy="843979"/>
          </a:xfrm>
          <a:prstGeom prst="rect">
            <a:avLst/>
          </a:prstGeom>
          <a:scene3d>
            <a:camera prst="orthographicFront">
              <a:rot lat="20274997" lon="20521320" rev="20809079"/>
            </a:camera>
            <a:lightRig rig="threePt" dir="t"/>
          </a:scene3d>
        </p:spPr>
      </p:pic>
      <p:pic>
        <p:nvPicPr>
          <p:cNvPr id="70" name="Picture 69">
            <a:extLst>
              <a:ext uri="{FF2B5EF4-FFF2-40B4-BE49-F238E27FC236}">
                <a16:creationId xmlns:a16="http://schemas.microsoft.com/office/drawing/2014/main" id="{F56263ED-1893-5541-B047-375E76A6AF51}"/>
              </a:ext>
            </a:extLst>
          </p:cNvPr>
          <p:cNvPicPr>
            <a:picLocks noChangeAspect="1"/>
          </p:cNvPicPr>
          <p:nvPr/>
        </p:nvPicPr>
        <p:blipFill>
          <a:blip r:embed="rId3"/>
          <a:stretch>
            <a:fillRect/>
          </a:stretch>
        </p:blipFill>
        <p:spPr>
          <a:xfrm>
            <a:off x="7248745" y="5395854"/>
            <a:ext cx="419335" cy="843979"/>
          </a:xfrm>
          <a:prstGeom prst="rect">
            <a:avLst/>
          </a:prstGeom>
          <a:scene3d>
            <a:camera prst="orthographicFront">
              <a:rot lat="20274997" lon="20521320" rev="20809079"/>
            </a:camera>
            <a:lightRig rig="threePt" dir="t"/>
          </a:scene3d>
        </p:spPr>
      </p:pic>
      <p:pic>
        <p:nvPicPr>
          <p:cNvPr id="71" name="Picture 70">
            <a:extLst>
              <a:ext uri="{FF2B5EF4-FFF2-40B4-BE49-F238E27FC236}">
                <a16:creationId xmlns:a16="http://schemas.microsoft.com/office/drawing/2014/main" id="{35DE0561-FD6D-C843-ADA8-AE4C7972388B}"/>
              </a:ext>
            </a:extLst>
          </p:cNvPr>
          <p:cNvPicPr>
            <a:picLocks noChangeAspect="1"/>
          </p:cNvPicPr>
          <p:nvPr/>
        </p:nvPicPr>
        <p:blipFill>
          <a:blip r:embed="rId3"/>
          <a:stretch>
            <a:fillRect/>
          </a:stretch>
        </p:blipFill>
        <p:spPr>
          <a:xfrm>
            <a:off x="7831090" y="5395852"/>
            <a:ext cx="419335" cy="843979"/>
          </a:xfrm>
          <a:prstGeom prst="rect">
            <a:avLst/>
          </a:prstGeom>
          <a:scene3d>
            <a:camera prst="orthographicFront">
              <a:rot lat="20274997" lon="20521320" rev="20809079"/>
            </a:camera>
            <a:lightRig rig="threePt" dir="t"/>
          </a:scene3d>
        </p:spPr>
      </p:pic>
      <p:pic>
        <p:nvPicPr>
          <p:cNvPr id="72" name="Picture 71">
            <a:extLst>
              <a:ext uri="{FF2B5EF4-FFF2-40B4-BE49-F238E27FC236}">
                <a16:creationId xmlns:a16="http://schemas.microsoft.com/office/drawing/2014/main" id="{88D1A876-56DA-A24F-AD20-90E02890241F}"/>
              </a:ext>
            </a:extLst>
          </p:cNvPr>
          <p:cNvPicPr>
            <a:picLocks noChangeAspect="1"/>
          </p:cNvPicPr>
          <p:nvPr/>
        </p:nvPicPr>
        <p:blipFill>
          <a:blip r:embed="rId3"/>
          <a:stretch>
            <a:fillRect/>
          </a:stretch>
        </p:blipFill>
        <p:spPr>
          <a:xfrm rot="3214217">
            <a:off x="291451" y="5635721"/>
            <a:ext cx="419335" cy="843979"/>
          </a:xfrm>
          <a:prstGeom prst="rect">
            <a:avLst/>
          </a:prstGeom>
          <a:scene3d>
            <a:camera prst="orthographicFront">
              <a:rot lat="21594000" lon="18600000" rev="20809079"/>
            </a:camera>
            <a:lightRig rig="threePt" dir="t"/>
          </a:scene3d>
        </p:spPr>
      </p:pic>
    </p:spTree>
    <p:extLst>
      <p:ext uri="{BB962C8B-B14F-4D97-AF65-F5344CB8AC3E}">
        <p14:creationId xmlns:p14="http://schemas.microsoft.com/office/powerpoint/2010/main" val="3609913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912133D8-A1E7-454A-89CE-14B08E5915FD}"/>
              </a:ext>
            </a:extLst>
          </p:cNvPr>
          <p:cNvCxnSpPr/>
          <p:nvPr/>
        </p:nvCxnSpPr>
        <p:spPr>
          <a:xfrm>
            <a:off x="5990137" y="4914901"/>
            <a:ext cx="16739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7301E6F-BEC1-E641-A8D6-6DE6977CBD58}"/>
              </a:ext>
            </a:extLst>
          </p:cNvPr>
          <p:cNvCxnSpPr/>
          <p:nvPr/>
        </p:nvCxnSpPr>
        <p:spPr>
          <a:xfrm>
            <a:off x="5520182" y="3547157"/>
            <a:ext cx="2156622" cy="13677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64F0B4D-DD93-844E-89E7-2AE265D6C5C9}"/>
              </a:ext>
            </a:extLst>
          </p:cNvPr>
          <p:cNvCxnSpPr/>
          <p:nvPr/>
        </p:nvCxnSpPr>
        <p:spPr>
          <a:xfrm>
            <a:off x="6888266" y="2299651"/>
            <a:ext cx="1271138" cy="1247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0E8A1272-E14A-5E47-B76A-B1E3C0182917}"/>
              </a:ext>
            </a:extLst>
          </p:cNvPr>
          <p:cNvCxnSpPr>
            <a:cxnSpLocks/>
          </p:cNvCxnSpPr>
          <p:nvPr/>
        </p:nvCxnSpPr>
        <p:spPr>
          <a:xfrm flipV="1">
            <a:off x="764378" y="2336800"/>
            <a:ext cx="1280322" cy="12103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0EAC0CB-591F-2C48-868E-794A7920ECEC}"/>
              </a:ext>
            </a:extLst>
          </p:cNvPr>
          <p:cNvCxnSpPr>
            <a:cxnSpLocks/>
          </p:cNvCxnSpPr>
          <p:nvPr/>
        </p:nvCxnSpPr>
        <p:spPr>
          <a:xfrm>
            <a:off x="764378" y="3547157"/>
            <a:ext cx="469955" cy="1367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95ABF23-C193-9045-BF37-0C9D98952E89}"/>
              </a:ext>
            </a:extLst>
          </p:cNvPr>
          <p:cNvCxnSpPr>
            <a:cxnSpLocks/>
          </p:cNvCxnSpPr>
          <p:nvPr/>
        </p:nvCxnSpPr>
        <p:spPr>
          <a:xfrm flipV="1">
            <a:off x="1234333" y="3547158"/>
            <a:ext cx="2169267" cy="13677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37A4751-6383-744A-977F-2B35EADA2A02}"/>
              </a:ext>
            </a:extLst>
          </p:cNvPr>
          <p:cNvCxnSpPr/>
          <p:nvPr/>
        </p:nvCxnSpPr>
        <p:spPr>
          <a:xfrm>
            <a:off x="2044700" y="2336800"/>
            <a:ext cx="876300" cy="25781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632589E-78A9-8540-B220-045047DC2535}"/>
              </a:ext>
            </a:extLst>
          </p:cNvPr>
          <p:cNvCxnSpPr/>
          <p:nvPr/>
        </p:nvCxnSpPr>
        <p:spPr>
          <a:xfrm flipV="1">
            <a:off x="2908300" y="3547157"/>
            <a:ext cx="495300" cy="13677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86D705F-2FC8-7F4D-9F91-05D37CFBB231}"/>
              </a:ext>
            </a:extLst>
          </p:cNvPr>
          <p:cNvCxnSpPr/>
          <p:nvPr/>
        </p:nvCxnSpPr>
        <p:spPr>
          <a:xfrm flipV="1">
            <a:off x="1234333" y="2336800"/>
            <a:ext cx="810367" cy="25781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18B68A7-36C3-E743-AAFA-CDAC03569C54}"/>
              </a:ext>
            </a:extLst>
          </p:cNvPr>
          <p:cNvSpPr/>
          <p:nvPr/>
        </p:nvSpPr>
        <p:spPr>
          <a:xfrm>
            <a:off x="635000" y="381000"/>
            <a:ext cx="7874000" cy="1562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Helvetica" pitchFamily="2" charset="0"/>
              </a:rPr>
              <a:t>An Idiographic Personality Systems Approach</a:t>
            </a:r>
            <a:endParaRPr lang="en-US" sz="4000" dirty="0">
              <a:latin typeface="Helvetica" pitchFamily="2" charset="0"/>
            </a:endParaRPr>
          </a:p>
        </p:txBody>
      </p:sp>
      <p:sp>
        <p:nvSpPr>
          <p:cNvPr id="5" name="Rectangle 4">
            <a:extLst>
              <a:ext uri="{FF2B5EF4-FFF2-40B4-BE49-F238E27FC236}">
                <a16:creationId xmlns:a16="http://schemas.microsoft.com/office/drawing/2014/main" id="{E7553932-24C7-2C49-9516-B7546BDA719E}"/>
              </a:ext>
            </a:extLst>
          </p:cNvPr>
          <p:cNvSpPr/>
          <p:nvPr/>
        </p:nvSpPr>
        <p:spPr>
          <a:xfrm>
            <a:off x="1489248" y="2072576"/>
            <a:ext cx="1198666" cy="480950"/>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Extraversion</a:t>
            </a:r>
          </a:p>
        </p:txBody>
      </p:sp>
      <p:sp>
        <p:nvSpPr>
          <p:cNvPr id="6" name="Rectangle 5">
            <a:extLst>
              <a:ext uri="{FF2B5EF4-FFF2-40B4-BE49-F238E27FC236}">
                <a16:creationId xmlns:a16="http://schemas.microsoft.com/office/drawing/2014/main" id="{BBCA8A64-2692-AD47-BD08-DBBAEB235004}"/>
              </a:ext>
            </a:extLst>
          </p:cNvPr>
          <p:cNvSpPr/>
          <p:nvPr/>
        </p:nvSpPr>
        <p:spPr>
          <a:xfrm>
            <a:off x="2813451" y="3310844"/>
            <a:ext cx="1198666" cy="480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Agreeableness</a:t>
            </a:r>
          </a:p>
        </p:txBody>
      </p:sp>
      <p:sp>
        <p:nvSpPr>
          <p:cNvPr id="7" name="Rectangle 6">
            <a:extLst>
              <a:ext uri="{FF2B5EF4-FFF2-40B4-BE49-F238E27FC236}">
                <a16:creationId xmlns:a16="http://schemas.microsoft.com/office/drawing/2014/main" id="{635F9921-D9B2-9344-B394-97D77F30A50F}"/>
              </a:ext>
            </a:extLst>
          </p:cNvPr>
          <p:cNvSpPr/>
          <p:nvPr/>
        </p:nvSpPr>
        <p:spPr>
          <a:xfrm>
            <a:off x="165045" y="3310844"/>
            <a:ext cx="1198666" cy="4809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ysClr val="windowText" lastClr="000000"/>
                </a:solidFill>
              </a:rPr>
              <a:t>Conscientiousness</a:t>
            </a:r>
          </a:p>
        </p:txBody>
      </p:sp>
      <p:sp>
        <p:nvSpPr>
          <p:cNvPr id="8" name="Rectangle 7">
            <a:extLst>
              <a:ext uri="{FF2B5EF4-FFF2-40B4-BE49-F238E27FC236}">
                <a16:creationId xmlns:a16="http://schemas.microsoft.com/office/drawing/2014/main" id="{E999D305-3ACA-1242-81FF-5E442CAA5388}"/>
              </a:ext>
            </a:extLst>
          </p:cNvPr>
          <p:cNvSpPr/>
          <p:nvPr/>
        </p:nvSpPr>
        <p:spPr>
          <a:xfrm>
            <a:off x="635000" y="4674426"/>
            <a:ext cx="1198666" cy="4809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Neuroticism</a:t>
            </a:r>
          </a:p>
        </p:txBody>
      </p:sp>
      <p:sp>
        <p:nvSpPr>
          <p:cNvPr id="9" name="Rectangle 8">
            <a:extLst>
              <a:ext uri="{FF2B5EF4-FFF2-40B4-BE49-F238E27FC236}">
                <a16:creationId xmlns:a16="http://schemas.microsoft.com/office/drawing/2014/main" id="{0D81CC0E-2797-8B44-94BE-2CDFB7686135}"/>
              </a:ext>
            </a:extLst>
          </p:cNvPr>
          <p:cNvSpPr/>
          <p:nvPr/>
        </p:nvSpPr>
        <p:spPr>
          <a:xfrm>
            <a:off x="2343496" y="4674426"/>
            <a:ext cx="1198666" cy="4809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Openness</a:t>
            </a:r>
          </a:p>
        </p:txBody>
      </p:sp>
      <p:cxnSp>
        <p:nvCxnSpPr>
          <p:cNvPr id="44" name="Straight Connector 43">
            <a:extLst>
              <a:ext uri="{FF2B5EF4-FFF2-40B4-BE49-F238E27FC236}">
                <a16:creationId xmlns:a16="http://schemas.microsoft.com/office/drawing/2014/main" id="{FE7F33F4-882F-0A44-84BC-22D29B8EEE86}"/>
              </a:ext>
            </a:extLst>
          </p:cNvPr>
          <p:cNvCxnSpPr>
            <a:cxnSpLocks/>
          </p:cNvCxnSpPr>
          <p:nvPr/>
        </p:nvCxnSpPr>
        <p:spPr>
          <a:xfrm flipV="1">
            <a:off x="5520182" y="2336800"/>
            <a:ext cx="1280322" cy="12103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BE65D83-DDA7-3F45-BDFF-AB4A3E578994}"/>
              </a:ext>
            </a:extLst>
          </p:cNvPr>
          <p:cNvCxnSpPr>
            <a:cxnSpLocks/>
          </p:cNvCxnSpPr>
          <p:nvPr/>
        </p:nvCxnSpPr>
        <p:spPr>
          <a:xfrm>
            <a:off x="5520182" y="3547157"/>
            <a:ext cx="469955" cy="13677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0F322F6-7074-DD4D-AA39-EC4F99677C2E}"/>
              </a:ext>
            </a:extLst>
          </p:cNvPr>
          <p:cNvCxnSpPr>
            <a:cxnSpLocks/>
          </p:cNvCxnSpPr>
          <p:nvPr/>
        </p:nvCxnSpPr>
        <p:spPr>
          <a:xfrm flipV="1">
            <a:off x="5990137" y="3547158"/>
            <a:ext cx="2169267" cy="136774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3B14EB3-1051-B544-8982-72EB27F3C81A}"/>
              </a:ext>
            </a:extLst>
          </p:cNvPr>
          <p:cNvCxnSpPr/>
          <p:nvPr/>
        </p:nvCxnSpPr>
        <p:spPr>
          <a:xfrm>
            <a:off x="5520182" y="3547157"/>
            <a:ext cx="263922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77C85FB-C751-1D46-9B99-7E8824BF905A}"/>
              </a:ext>
            </a:extLst>
          </p:cNvPr>
          <p:cNvCxnSpPr/>
          <p:nvPr/>
        </p:nvCxnSpPr>
        <p:spPr>
          <a:xfrm>
            <a:off x="6800504" y="2336800"/>
            <a:ext cx="876300" cy="257810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CFD4D9-EC41-CB4B-988D-662706BAD04F}"/>
              </a:ext>
            </a:extLst>
          </p:cNvPr>
          <p:cNvCxnSpPr/>
          <p:nvPr/>
        </p:nvCxnSpPr>
        <p:spPr>
          <a:xfrm flipV="1">
            <a:off x="7664104" y="3547157"/>
            <a:ext cx="495300" cy="136774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15B0BD-586F-D241-8F4C-224619599E02}"/>
              </a:ext>
            </a:extLst>
          </p:cNvPr>
          <p:cNvCxnSpPr/>
          <p:nvPr/>
        </p:nvCxnSpPr>
        <p:spPr>
          <a:xfrm flipV="1">
            <a:off x="5990137" y="2336800"/>
            <a:ext cx="810367" cy="25781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DBC6E5C4-AE1D-2D48-AFE5-021125923F72}"/>
              </a:ext>
            </a:extLst>
          </p:cNvPr>
          <p:cNvSpPr/>
          <p:nvPr/>
        </p:nvSpPr>
        <p:spPr>
          <a:xfrm>
            <a:off x="6245052" y="2072576"/>
            <a:ext cx="1198666" cy="480950"/>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Extraversion</a:t>
            </a:r>
          </a:p>
        </p:txBody>
      </p:sp>
      <p:sp>
        <p:nvSpPr>
          <p:cNvPr id="52" name="Rectangle 51">
            <a:extLst>
              <a:ext uri="{FF2B5EF4-FFF2-40B4-BE49-F238E27FC236}">
                <a16:creationId xmlns:a16="http://schemas.microsoft.com/office/drawing/2014/main" id="{DBDB4353-73D5-134A-BD9C-BB1D512ABC13}"/>
              </a:ext>
            </a:extLst>
          </p:cNvPr>
          <p:cNvSpPr/>
          <p:nvPr/>
        </p:nvSpPr>
        <p:spPr>
          <a:xfrm>
            <a:off x="7569255" y="3310844"/>
            <a:ext cx="1198666" cy="480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Agreeableness</a:t>
            </a:r>
          </a:p>
        </p:txBody>
      </p:sp>
      <p:sp>
        <p:nvSpPr>
          <p:cNvPr id="53" name="Rectangle 52">
            <a:extLst>
              <a:ext uri="{FF2B5EF4-FFF2-40B4-BE49-F238E27FC236}">
                <a16:creationId xmlns:a16="http://schemas.microsoft.com/office/drawing/2014/main" id="{4BB0A36F-F95B-BD4D-82E2-8610B5951DD5}"/>
              </a:ext>
            </a:extLst>
          </p:cNvPr>
          <p:cNvSpPr/>
          <p:nvPr/>
        </p:nvSpPr>
        <p:spPr>
          <a:xfrm>
            <a:off x="4920849" y="3310844"/>
            <a:ext cx="1198666" cy="4809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ysClr val="windowText" lastClr="000000"/>
                </a:solidFill>
              </a:rPr>
              <a:t>Conscientiousness</a:t>
            </a:r>
          </a:p>
        </p:txBody>
      </p:sp>
      <p:sp>
        <p:nvSpPr>
          <p:cNvPr id="54" name="Rectangle 53">
            <a:extLst>
              <a:ext uri="{FF2B5EF4-FFF2-40B4-BE49-F238E27FC236}">
                <a16:creationId xmlns:a16="http://schemas.microsoft.com/office/drawing/2014/main" id="{AC1F92D1-DF84-D34A-9619-B02FD52188B5}"/>
              </a:ext>
            </a:extLst>
          </p:cNvPr>
          <p:cNvSpPr/>
          <p:nvPr/>
        </p:nvSpPr>
        <p:spPr>
          <a:xfrm>
            <a:off x="5390804" y="4674426"/>
            <a:ext cx="1198666" cy="4809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Neuroticism</a:t>
            </a:r>
          </a:p>
        </p:txBody>
      </p:sp>
      <p:sp>
        <p:nvSpPr>
          <p:cNvPr id="55" name="Rectangle 54">
            <a:extLst>
              <a:ext uri="{FF2B5EF4-FFF2-40B4-BE49-F238E27FC236}">
                <a16:creationId xmlns:a16="http://schemas.microsoft.com/office/drawing/2014/main" id="{7F3BC5E2-21CD-EB48-8604-CC379530CA58}"/>
              </a:ext>
            </a:extLst>
          </p:cNvPr>
          <p:cNvSpPr/>
          <p:nvPr/>
        </p:nvSpPr>
        <p:spPr>
          <a:xfrm>
            <a:off x="7099300" y="4674426"/>
            <a:ext cx="1198666" cy="4809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Openness</a:t>
            </a:r>
          </a:p>
        </p:txBody>
      </p:sp>
      <p:pic>
        <p:nvPicPr>
          <p:cNvPr id="63" name="Picture 62">
            <a:extLst>
              <a:ext uri="{FF2B5EF4-FFF2-40B4-BE49-F238E27FC236}">
                <a16:creationId xmlns:a16="http://schemas.microsoft.com/office/drawing/2014/main" id="{A59D252A-A70D-374E-A1F7-6622BA75321D}"/>
              </a:ext>
            </a:extLst>
          </p:cNvPr>
          <p:cNvPicPr>
            <a:picLocks noChangeAspect="1"/>
          </p:cNvPicPr>
          <p:nvPr/>
        </p:nvPicPr>
        <p:blipFill>
          <a:blip r:embed="rId3"/>
          <a:stretch>
            <a:fillRect/>
          </a:stretch>
        </p:blipFill>
        <p:spPr>
          <a:xfrm>
            <a:off x="1046658" y="5390999"/>
            <a:ext cx="419335" cy="843979"/>
          </a:xfrm>
          <a:prstGeom prst="rect">
            <a:avLst/>
          </a:prstGeom>
          <a:scene3d>
            <a:camera prst="orthographicFront">
              <a:rot lat="20274997" lon="20521320" rev="20809079"/>
            </a:camera>
            <a:lightRig rig="threePt" dir="t"/>
          </a:scene3d>
        </p:spPr>
      </p:pic>
      <p:pic>
        <p:nvPicPr>
          <p:cNvPr id="64" name="Picture 63">
            <a:extLst>
              <a:ext uri="{FF2B5EF4-FFF2-40B4-BE49-F238E27FC236}">
                <a16:creationId xmlns:a16="http://schemas.microsoft.com/office/drawing/2014/main" id="{5FF84161-57F4-8946-A390-62412D47732A}"/>
              </a:ext>
            </a:extLst>
          </p:cNvPr>
          <p:cNvPicPr>
            <a:picLocks noChangeAspect="1"/>
          </p:cNvPicPr>
          <p:nvPr/>
        </p:nvPicPr>
        <p:blipFill>
          <a:blip r:embed="rId3"/>
          <a:stretch>
            <a:fillRect/>
          </a:stretch>
        </p:blipFill>
        <p:spPr>
          <a:xfrm>
            <a:off x="1969092" y="5390999"/>
            <a:ext cx="419335" cy="843979"/>
          </a:xfrm>
          <a:prstGeom prst="rect">
            <a:avLst/>
          </a:prstGeom>
          <a:scene3d>
            <a:camera prst="orthographicFront">
              <a:rot lat="20274997" lon="20521320" rev="20809079"/>
            </a:camera>
            <a:lightRig rig="threePt" dir="t"/>
          </a:scene3d>
        </p:spPr>
      </p:pic>
      <p:pic>
        <p:nvPicPr>
          <p:cNvPr id="65" name="Picture 64">
            <a:extLst>
              <a:ext uri="{FF2B5EF4-FFF2-40B4-BE49-F238E27FC236}">
                <a16:creationId xmlns:a16="http://schemas.microsoft.com/office/drawing/2014/main" id="{091E61F0-C5F2-6A47-8F56-E33984035CA2}"/>
              </a:ext>
            </a:extLst>
          </p:cNvPr>
          <p:cNvPicPr>
            <a:picLocks noChangeAspect="1"/>
          </p:cNvPicPr>
          <p:nvPr/>
        </p:nvPicPr>
        <p:blipFill>
          <a:blip r:embed="rId3"/>
          <a:stretch>
            <a:fillRect/>
          </a:stretch>
        </p:blipFill>
        <p:spPr>
          <a:xfrm>
            <a:off x="2891526" y="5390999"/>
            <a:ext cx="419335" cy="843979"/>
          </a:xfrm>
          <a:prstGeom prst="rect">
            <a:avLst/>
          </a:prstGeom>
          <a:scene3d>
            <a:camera prst="orthographicFront">
              <a:rot lat="20274997" lon="20521320" rev="20809079"/>
            </a:camera>
            <a:lightRig rig="threePt" dir="t"/>
          </a:scene3d>
        </p:spPr>
      </p:pic>
      <p:pic>
        <p:nvPicPr>
          <p:cNvPr id="66" name="Picture 65">
            <a:extLst>
              <a:ext uri="{FF2B5EF4-FFF2-40B4-BE49-F238E27FC236}">
                <a16:creationId xmlns:a16="http://schemas.microsoft.com/office/drawing/2014/main" id="{B95C452F-BBD8-1E49-AA94-87D110535B8A}"/>
              </a:ext>
            </a:extLst>
          </p:cNvPr>
          <p:cNvPicPr>
            <a:picLocks noChangeAspect="1"/>
          </p:cNvPicPr>
          <p:nvPr/>
        </p:nvPicPr>
        <p:blipFill>
          <a:blip r:embed="rId3"/>
          <a:stretch>
            <a:fillRect/>
          </a:stretch>
        </p:blipFill>
        <p:spPr>
          <a:xfrm>
            <a:off x="3813959" y="5395851"/>
            <a:ext cx="419335" cy="843979"/>
          </a:xfrm>
          <a:prstGeom prst="rect">
            <a:avLst/>
          </a:prstGeom>
          <a:scene3d>
            <a:camera prst="orthographicFront">
              <a:rot lat="20274997" lon="20521320" rev="20809079"/>
            </a:camera>
            <a:lightRig rig="threePt" dir="t"/>
          </a:scene3d>
        </p:spPr>
      </p:pic>
      <p:pic>
        <p:nvPicPr>
          <p:cNvPr id="68" name="Picture 67">
            <a:extLst>
              <a:ext uri="{FF2B5EF4-FFF2-40B4-BE49-F238E27FC236}">
                <a16:creationId xmlns:a16="http://schemas.microsoft.com/office/drawing/2014/main" id="{0B9F891F-8E1B-F649-B116-8CC4CA22CC08}"/>
              </a:ext>
            </a:extLst>
          </p:cNvPr>
          <p:cNvPicPr>
            <a:picLocks noChangeAspect="1"/>
          </p:cNvPicPr>
          <p:nvPr/>
        </p:nvPicPr>
        <p:blipFill>
          <a:blip r:embed="rId3"/>
          <a:stretch>
            <a:fillRect/>
          </a:stretch>
        </p:blipFill>
        <p:spPr>
          <a:xfrm>
            <a:off x="6084057" y="5395854"/>
            <a:ext cx="419335" cy="843979"/>
          </a:xfrm>
          <a:prstGeom prst="rect">
            <a:avLst/>
          </a:prstGeom>
          <a:scene3d>
            <a:camera prst="orthographicFront">
              <a:rot lat="20274997" lon="20521320" rev="20809079"/>
            </a:camera>
            <a:lightRig rig="threePt" dir="t"/>
          </a:scene3d>
        </p:spPr>
      </p:pic>
      <p:pic>
        <p:nvPicPr>
          <p:cNvPr id="69" name="Picture 68">
            <a:extLst>
              <a:ext uri="{FF2B5EF4-FFF2-40B4-BE49-F238E27FC236}">
                <a16:creationId xmlns:a16="http://schemas.microsoft.com/office/drawing/2014/main" id="{0A9CBA1C-AAA5-C648-B0D4-CBB386075D34}"/>
              </a:ext>
            </a:extLst>
          </p:cNvPr>
          <p:cNvPicPr>
            <a:picLocks noChangeAspect="1"/>
          </p:cNvPicPr>
          <p:nvPr/>
        </p:nvPicPr>
        <p:blipFill>
          <a:blip r:embed="rId3"/>
          <a:stretch>
            <a:fillRect/>
          </a:stretch>
        </p:blipFill>
        <p:spPr>
          <a:xfrm>
            <a:off x="6666401" y="5395854"/>
            <a:ext cx="419335" cy="843979"/>
          </a:xfrm>
          <a:prstGeom prst="rect">
            <a:avLst/>
          </a:prstGeom>
          <a:scene3d>
            <a:camera prst="orthographicFront">
              <a:rot lat="20274997" lon="20521320" rev="20809079"/>
            </a:camera>
            <a:lightRig rig="threePt" dir="t"/>
          </a:scene3d>
        </p:spPr>
      </p:pic>
      <p:pic>
        <p:nvPicPr>
          <p:cNvPr id="70" name="Picture 69">
            <a:extLst>
              <a:ext uri="{FF2B5EF4-FFF2-40B4-BE49-F238E27FC236}">
                <a16:creationId xmlns:a16="http://schemas.microsoft.com/office/drawing/2014/main" id="{F56263ED-1893-5541-B047-375E76A6AF51}"/>
              </a:ext>
            </a:extLst>
          </p:cNvPr>
          <p:cNvPicPr>
            <a:picLocks noChangeAspect="1"/>
          </p:cNvPicPr>
          <p:nvPr/>
        </p:nvPicPr>
        <p:blipFill>
          <a:blip r:embed="rId3"/>
          <a:stretch>
            <a:fillRect/>
          </a:stretch>
        </p:blipFill>
        <p:spPr>
          <a:xfrm>
            <a:off x="7248745" y="5395854"/>
            <a:ext cx="419335" cy="843979"/>
          </a:xfrm>
          <a:prstGeom prst="rect">
            <a:avLst/>
          </a:prstGeom>
          <a:scene3d>
            <a:camera prst="orthographicFront">
              <a:rot lat="20274997" lon="20521320" rev="20809079"/>
            </a:camera>
            <a:lightRig rig="threePt" dir="t"/>
          </a:scene3d>
        </p:spPr>
      </p:pic>
      <p:pic>
        <p:nvPicPr>
          <p:cNvPr id="71" name="Picture 70">
            <a:extLst>
              <a:ext uri="{FF2B5EF4-FFF2-40B4-BE49-F238E27FC236}">
                <a16:creationId xmlns:a16="http://schemas.microsoft.com/office/drawing/2014/main" id="{35DE0561-FD6D-C843-ADA8-AE4C7972388B}"/>
              </a:ext>
            </a:extLst>
          </p:cNvPr>
          <p:cNvPicPr>
            <a:picLocks noChangeAspect="1"/>
          </p:cNvPicPr>
          <p:nvPr/>
        </p:nvPicPr>
        <p:blipFill>
          <a:blip r:embed="rId3"/>
          <a:stretch>
            <a:fillRect/>
          </a:stretch>
        </p:blipFill>
        <p:spPr>
          <a:xfrm>
            <a:off x="7831090" y="5395852"/>
            <a:ext cx="419335" cy="843979"/>
          </a:xfrm>
          <a:prstGeom prst="rect">
            <a:avLst/>
          </a:prstGeom>
          <a:scene3d>
            <a:camera prst="orthographicFront">
              <a:rot lat="20274997" lon="20521320" rev="20809079"/>
            </a:camera>
            <a:lightRig rig="threePt" dir="t"/>
          </a:scene3d>
        </p:spPr>
      </p:pic>
      <p:pic>
        <p:nvPicPr>
          <p:cNvPr id="72" name="Picture 71">
            <a:extLst>
              <a:ext uri="{FF2B5EF4-FFF2-40B4-BE49-F238E27FC236}">
                <a16:creationId xmlns:a16="http://schemas.microsoft.com/office/drawing/2014/main" id="{88D1A876-56DA-A24F-AD20-90E02890241F}"/>
              </a:ext>
            </a:extLst>
          </p:cNvPr>
          <p:cNvPicPr>
            <a:picLocks noChangeAspect="1"/>
          </p:cNvPicPr>
          <p:nvPr/>
        </p:nvPicPr>
        <p:blipFill>
          <a:blip r:embed="rId3"/>
          <a:stretch>
            <a:fillRect/>
          </a:stretch>
        </p:blipFill>
        <p:spPr>
          <a:xfrm rot="3214217">
            <a:off x="291451" y="5635721"/>
            <a:ext cx="419335" cy="843979"/>
          </a:xfrm>
          <a:prstGeom prst="rect">
            <a:avLst/>
          </a:prstGeom>
          <a:scene3d>
            <a:camera prst="orthographicFront">
              <a:rot lat="21594000" lon="18600000" rev="20809079"/>
            </a:camera>
            <a:lightRig rig="threePt" dir="t"/>
          </a:scene3d>
        </p:spPr>
      </p:pic>
      <p:pic>
        <p:nvPicPr>
          <p:cNvPr id="40" name="Picture 39">
            <a:extLst>
              <a:ext uri="{FF2B5EF4-FFF2-40B4-BE49-F238E27FC236}">
                <a16:creationId xmlns:a16="http://schemas.microsoft.com/office/drawing/2014/main" id="{84A63CF7-6902-4049-8F54-F55C0CADE12A}"/>
              </a:ext>
            </a:extLst>
          </p:cNvPr>
          <p:cNvPicPr>
            <a:picLocks noChangeAspect="1"/>
          </p:cNvPicPr>
          <p:nvPr/>
        </p:nvPicPr>
        <p:blipFill>
          <a:blip r:embed="rId3"/>
          <a:stretch>
            <a:fillRect/>
          </a:stretch>
        </p:blipFill>
        <p:spPr>
          <a:xfrm rot="3214217">
            <a:off x="5645171" y="5486543"/>
            <a:ext cx="419335" cy="843979"/>
          </a:xfrm>
          <a:prstGeom prst="rect">
            <a:avLst/>
          </a:prstGeom>
          <a:scene3d>
            <a:camera prst="orthographicFront">
              <a:rot lat="21594000" lon="18600000" rev="20809079"/>
            </a:camera>
            <a:lightRig rig="threePt" dir="t"/>
          </a:scene3d>
        </p:spPr>
      </p:pic>
    </p:spTree>
    <p:extLst>
      <p:ext uri="{BB962C8B-B14F-4D97-AF65-F5344CB8AC3E}">
        <p14:creationId xmlns:p14="http://schemas.microsoft.com/office/powerpoint/2010/main" val="725224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E8A1272-E14A-5E47-B76A-B1E3C0182917}"/>
              </a:ext>
            </a:extLst>
          </p:cNvPr>
          <p:cNvCxnSpPr>
            <a:cxnSpLocks/>
          </p:cNvCxnSpPr>
          <p:nvPr/>
        </p:nvCxnSpPr>
        <p:spPr>
          <a:xfrm flipV="1">
            <a:off x="764378" y="2336800"/>
            <a:ext cx="1280322" cy="12103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0EAC0CB-591F-2C48-868E-794A7920ECEC}"/>
              </a:ext>
            </a:extLst>
          </p:cNvPr>
          <p:cNvCxnSpPr>
            <a:cxnSpLocks/>
          </p:cNvCxnSpPr>
          <p:nvPr/>
        </p:nvCxnSpPr>
        <p:spPr>
          <a:xfrm>
            <a:off x="764378" y="3547157"/>
            <a:ext cx="469955" cy="1367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95ABF23-C193-9045-BF37-0C9D98952E89}"/>
              </a:ext>
            </a:extLst>
          </p:cNvPr>
          <p:cNvCxnSpPr>
            <a:cxnSpLocks/>
          </p:cNvCxnSpPr>
          <p:nvPr/>
        </p:nvCxnSpPr>
        <p:spPr>
          <a:xfrm flipV="1">
            <a:off x="1234333" y="3547158"/>
            <a:ext cx="2169267" cy="13677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37A4751-6383-744A-977F-2B35EADA2A02}"/>
              </a:ext>
            </a:extLst>
          </p:cNvPr>
          <p:cNvCxnSpPr/>
          <p:nvPr/>
        </p:nvCxnSpPr>
        <p:spPr>
          <a:xfrm>
            <a:off x="2044700" y="2336800"/>
            <a:ext cx="876300" cy="25781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632589E-78A9-8540-B220-045047DC2535}"/>
              </a:ext>
            </a:extLst>
          </p:cNvPr>
          <p:cNvCxnSpPr/>
          <p:nvPr/>
        </p:nvCxnSpPr>
        <p:spPr>
          <a:xfrm flipV="1">
            <a:off x="2908300" y="3547157"/>
            <a:ext cx="495300" cy="13677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86D705F-2FC8-7F4D-9F91-05D37CFBB231}"/>
              </a:ext>
            </a:extLst>
          </p:cNvPr>
          <p:cNvCxnSpPr/>
          <p:nvPr/>
        </p:nvCxnSpPr>
        <p:spPr>
          <a:xfrm flipV="1">
            <a:off x="1234333" y="2336800"/>
            <a:ext cx="810367" cy="25781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18B68A7-36C3-E743-AAFA-CDAC03569C54}"/>
              </a:ext>
            </a:extLst>
          </p:cNvPr>
          <p:cNvSpPr/>
          <p:nvPr/>
        </p:nvSpPr>
        <p:spPr>
          <a:xfrm>
            <a:off x="635000" y="381000"/>
            <a:ext cx="7874000" cy="1562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Helvetica" pitchFamily="2" charset="0"/>
              </a:rPr>
              <a:t>An Idiographic Personality Systems Approach</a:t>
            </a:r>
            <a:endParaRPr lang="en-US" sz="4000" dirty="0">
              <a:latin typeface="Helvetica" pitchFamily="2" charset="0"/>
            </a:endParaRPr>
          </a:p>
        </p:txBody>
      </p:sp>
      <p:sp>
        <p:nvSpPr>
          <p:cNvPr id="5" name="Rectangle 4">
            <a:extLst>
              <a:ext uri="{FF2B5EF4-FFF2-40B4-BE49-F238E27FC236}">
                <a16:creationId xmlns:a16="http://schemas.microsoft.com/office/drawing/2014/main" id="{E7553932-24C7-2C49-9516-B7546BDA719E}"/>
              </a:ext>
            </a:extLst>
          </p:cNvPr>
          <p:cNvSpPr/>
          <p:nvPr/>
        </p:nvSpPr>
        <p:spPr>
          <a:xfrm>
            <a:off x="1489248" y="2072576"/>
            <a:ext cx="1198666" cy="480950"/>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Extraversion</a:t>
            </a:r>
          </a:p>
        </p:txBody>
      </p:sp>
      <p:sp>
        <p:nvSpPr>
          <p:cNvPr id="6" name="Rectangle 5">
            <a:extLst>
              <a:ext uri="{FF2B5EF4-FFF2-40B4-BE49-F238E27FC236}">
                <a16:creationId xmlns:a16="http://schemas.microsoft.com/office/drawing/2014/main" id="{BBCA8A64-2692-AD47-BD08-DBBAEB235004}"/>
              </a:ext>
            </a:extLst>
          </p:cNvPr>
          <p:cNvSpPr/>
          <p:nvPr/>
        </p:nvSpPr>
        <p:spPr>
          <a:xfrm>
            <a:off x="2813451" y="3310844"/>
            <a:ext cx="1198666" cy="480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Agreeableness</a:t>
            </a:r>
          </a:p>
        </p:txBody>
      </p:sp>
      <p:sp>
        <p:nvSpPr>
          <p:cNvPr id="7" name="Rectangle 6">
            <a:extLst>
              <a:ext uri="{FF2B5EF4-FFF2-40B4-BE49-F238E27FC236}">
                <a16:creationId xmlns:a16="http://schemas.microsoft.com/office/drawing/2014/main" id="{635F9921-D9B2-9344-B394-97D77F30A50F}"/>
              </a:ext>
            </a:extLst>
          </p:cNvPr>
          <p:cNvSpPr/>
          <p:nvPr/>
        </p:nvSpPr>
        <p:spPr>
          <a:xfrm>
            <a:off x="165045" y="3310844"/>
            <a:ext cx="1198666" cy="4809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ysClr val="windowText" lastClr="000000"/>
                </a:solidFill>
              </a:rPr>
              <a:t>Conscientiousness</a:t>
            </a:r>
          </a:p>
        </p:txBody>
      </p:sp>
      <p:sp>
        <p:nvSpPr>
          <p:cNvPr id="8" name="Rectangle 7">
            <a:extLst>
              <a:ext uri="{FF2B5EF4-FFF2-40B4-BE49-F238E27FC236}">
                <a16:creationId xmlns:a16="http://schemas.microsoft.com/office/drawing/2014/main" id="{E999D305-3ACA-1242-81FF-5E442CAA5388}"/>
              </a:ext>
            </a:extLst>
          </p:cNvPr>
          <p:cNvSpPr/>
          <p:nvPr/>
        </p:nvSpPr>
        <p:spPr>
          <a:xfrm>
            <a:off x="635000" y="4674426"/>
            <a:ext cx="1198666" cy="4809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Neuroticism</a:t>
            </a:r>
          </a:p>
        </p:txBody>
      </p:sp>
      <p:sp>
        <p:nvSpPr>
          <p:cNvPr id="9" name="Rectangle 8">
            <a:extLst>
              <a:ext uri="{FF2B5EF4-FFF2-40B4-BE49-F238E27FC236}">
                <a16:creationId xmlns:a16="http://schemas.microsoft.com/office/drawing/2014/main" id="{0D81CC0E-2797-8B44-94BE-2CDFB7686135}"/>
              </a:ext>
            </a:extLst>
          </p:cNvPr>
          <p:cNvSpPr/>
          <p:nvPr/>
        </p:nvSpPr>
        <p:spPr>
          <a:xfrm>
            <a:off x="2343496" y="4674426"/>
            <a:ext cx="1198666" cy="4809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Openness</a:t>
            </a:r>
          </a:p>
        </p:txBody>
      </p:sp>
      <p:pic>
        <p:nvPicPr>
          <p:cNvPr id="63" name="Picture 62">
            <a:extLst>
              <a:ext uri="{FF2B5EF4-FFF2-40B4-BE49-F238E27FC236}">
                <a16:creationId xmlns:a16="http://schemas.microsoft.com/office/drawing/2014/main" id="{A59D252A-A70D-374E-A1F7-6622BA75321D}"/>
              </a:ext>
            </a:extLst>
          </p:cNvPr>
          <p:cNvPicPr>
            <a:picLocks noChangeAspect="1"/>
          </p:cNvPicPr>
          <p:nvPr/>
        </p:nvPicPr>
        <p:blipFill>
          <a:blip r:embed="rId3"/>
          <a:stretch>
            <a:fillRect/>
          </a:stretch>
        </p:blipFill>
        <p:spPr>
          <a:xfrm>
            <a:off x="1046658" y="5390999"/>
            <a:ext cx="419335" cy="843979"/>
          </a:xfrm>
          <a:prstGeom prst="rect">
            <a:avLst/>
          </a:prstGeom>
          <a:scene3d>
            <a:camera prst="orthographicFront">
              <a:rot lat="20274997" lon="20521320" rev="20809079"/>
            </a:camera>
            <a:lightRig rig="threePt" dir="t"/>
          </a:scene3d>
        </p:spPr>
      </p:pic>
      <p:pic>
        <p:nvPicPr>
          <p:cNvPr id="64" name="Picture 63">
            <a:extLst>
              <a:ext uri="{FF2B5EF4-FFF2-40B4-BE49-F238E27FC236}">
                <a16:creationId xmlns:a16="http://schemas.microsoft.com/office/drawing/2014/main" id="{5FF84161-57F4-8946-A390-62412D47732A}"/>
              </a:ext>
            </a:extLst>
          </p:cNvPr>
          <p:cNvPicPr>
            <a:picLocks noChangeAspect="1"/>
          </p:cNvPicPr>
          <p:nvPr/>
        </p:nvPicPr>
        <p:blipFill>
          <a:blip r:embed="rId3"/>
          <a:stretch>
            <a:fillRect/>
          </a:stretch>
        </p:blipFill>
        <p:spPr>
          <a:xfrm>
            <a:off x="1969092" y="5390999"/>
            <a:ext cx="419335" cy="843979"/>
          </a:xfrm>
          <a:prstGeom prst="rect">
            <a:avLst/>
          </a:prstGeom>
          <a:scene3d>
            <a:camera prst="orthographicFront">
              <a:rot lat="20274997" lon="20521320" rev="20809079"/>
            </a:camera>
            <a:lightRig rig="threePt" dir="t"/>
          </a:scene3d>
        </p:spPr>
      </p:pic>
      <p:pic>
        <p:nvPicPr>
          <p:cNvPr id="65" name="Picture 64">
            <a:extLst>
              <a:ext uri="{FF2B5EF4-FFF2-40B4-BE49-F238E27FC236}">
                <a16:creationId xmlns:a16="http://schemas.microsoft.com/office/drawing/2014/main" id="{091E61F0-C5F2-6A47-8F56-E33984035CA2}"/>
              </a:ext>
            </a:extLst>
          </p:cNvPr>
          <p:cNvPicPr>
            <a:picLocks noChangeAspect="1"/>
          </p:cNvPicPr>
          <p:nvPr/>
        </p:nvPicPr>
        <p:blipFill>
          <a:blip r:embed="rId3"/>
          <a:stretch>
            <a:fillRect/>
          </a:stretch>
        </p:blipFill>
        <p:spPr>
          <a:xfrm>
            <a:off x="2891526" y="5390999"/>
            <a:ext cx="419335" cy="843979"/>
          </a:xfrm>
          <a:prstGeom prst="rect">
            <a:avLst/>
          </a:prstGeom>
          <a:scene3d>
            <a:camera prst="orthographicFront">
              <a:rot lat="20274997" lon="20521320" rev="20809079"/>
            </a:camera>
            <a:lightRig rig="threePt" dir="t"/>
          </a:scene3d>
        </p:spPr>
      </p:pic>
      <p:pic>
        <p:nvPicPr>
          <p:cNvPr id="66" name="Picture 65">
            <a:extLst>
              <a:ext uri="{FF2B5EF4-FFF2-40B4-BE49-F238E27FC236}">
                <a16:creationId xmlns:a16="http://schemas.microsoft.com/office/drawing/2014/main" id="{B95C452F-BBD8-1E49-AA94-87D110535B8A}"/>
              </a:ext>
            </a:extLst>
          </p:cNvPr>
          <p:cNvPicPr>
            <a:picLocks noChangeAspect="1"/>
          </p:cNvPicPr>
          <p:nvPr/>
        </p:nvPicPr>
        <p:blipFill>
          <a:blip r:embed="rId3"/>
          <a:stretch>
            <a:fillRect/>
          </a:stretch>
        </p:blipFill>
        <p:spPr>
          <a:xfrm>
            <a:off x="3813959" y="5395851"/>
            <a:ext cx="419335" cy="843979"/>
          </a:xfrm>
          <a:prstGeom prst="rect">
            <a:avLst/>
          </a:prstGeom>
          <a:scene3d>
            <a:camera prst="orthographicFront">
              <a:rot lat="20274997" lon="20521320" rev="20809079"/>
            </a:camera>
            <a:lightRig rig="threePt" dir="t"/>
          </a:scene3d>
        </p:spPr>
      </p:pic>
      <p:pic>
        <p:nvPicPr>
          <p:cNvPr id="72" name="Picture 71">
            <a:extLst>
              <a:ext uri="{FF2B5EF4-FFF2-40B4-BE49-F238E27FC236}">
                <a16:creationId xmlns:a16="http://schemas.microsoft.com/office/drawing/2014/main" id="{88D1A876-56DA-A24F-AD20-90E02890241F}"/>
              </a:ext>
            </a:extLst>
          </p:cNvPr>
          <p:cNvPicPr>
            <a:picLocks noChangeAspect="1"/>
          </p:cNvPicPr>
          <p:nvPr/>
        </p:nvPicPr>
        <p:blipFill>
          <a:blip r:embed="rId3"/>
          <a:stretch>
            <a:fillRect/>
          </a:stretch>
        </p:blipFill>
        <p:spPr>
          <a:xfrm rot="3214217">
            <a:off x="291451" y="5635721"/>
            <a:ext cx="419335" cy="843979"/>
          </a:xfrm>
          <a:prstGeom prst="rect">
            <a:avLst/>
          </a:prstGeom>
          <a:scene3d>
            <a:camera prst="orthographicFront">
              <a:rot lat="21594000" lon="18600000" rev="20809079"/>
            </a:camera>
            <a:lightRig rig="threePt" dir="t"/>
          </a:scene3d>
        </p:spPr>
      </p:pic>
      <p:pic>
        <p:nvPicPr>
          <p:cNvPr id="40" name="Picture 39">
            <a:extLst>
              <a:ext uri="{FF2B5EF4-FFF2-40B4-BE49-F238E27FC236}">
                <a16:creationId xmlns:a16="http://schemas.microsoft.com/office/drawing/2014/main" id="{84A63CF7-6902-4049-8F54-F55C0CADE12A}"/>
              </a:ext>
            </a:extLst>
          </p:cNvPr>
          <p:cNvPicPr>
            <a:picLocks noChangeAspect="1"/>
          </p:cNvPicPr>
          <p:nvPr/>
        </p:nvPicPr>
        <p:blipFill>
          <a:blip r:embed="rId3"/>
          <a:stretch>
            <a:fillRect/>
          </a:stretch>
        </p:blipFill>
        <p:spPr>
          <a:xfrm rot="3214217">
            <a:off x="7840697" y="5429813"/>
            <a:ext cx="419335" cy="843979"/>
          </a:xfrm>
          <a:prstGeom prst="rect">
            <a:avLst/>
          </a:prstGeom>
          <a:scene3d>
            <a:camera prst="orthographicFront">
              <a:rot lat="21594000" lon="18600000" rev="20809079"/>
            </a:camera>
            <a:lightRig rig="threePt" dir="t"/>
          </a:scene3d>
        </p:spPr>
      </p:pic>
      <p:pic>
        <p:nvPicPr>
          <p:cNvPr id="60" name="Picture 59">
            <a:extLst>
              <a:ext uri="{FF2B5EF4-FFF2-40B4-BE49-F238E27FC236}">
                <a16:creationId xmlns:a16="http://schemas.microsoft.com/office/drawing/2014/main" id="{0B55AAC1-45AF-1B47-BD83-C06BB8522688}"/>
              </a:ext>
            </a:extLst>
          </p:cNvPr>
          <p:cNvPicPr>
            <a:picLocks noChangeAspect="1"/>
          </p:cNvPicPr>
          <p:nvPr/>
        </p:nvPicPr>
        <p:blipFill>
          <a:blip r:embed="rId3"/>
          <a:stretch>
            <a:fillRect/>
          </a:stretch>
        </p:blipFill>
        <p:spPr>
          <a:xfrm rot="3214217">
            <a:off x="7235444" y="5471886"/>
            <a:ext cx="419335" cy="843979"/>
          </a:xfrm>
          <a:prstGeom prst="rect">
            <a:avLst/>
          </a:prstGeom>
          <a:scene3d>
            <a:camera prst="orthographicFront">
              <a:rot lat="21594000" lon="18600000" rev="20809079"/>
            </a:camera>
            <a:lightRig rig="threePt" dir="t"/>
          </a:scene3d>
        </p:spPr>
      </p:pic>
      <p:pic>
        <p:nvPicPr>
          <p:cNvPr id="62" name="Picture 61">
            <a:extLst>
              <a:ext uri="{FF2B5EF4-FFF2-40B4-BE49-F238E27FC236}">
                <a16:creationId xmlns:a16="http://schemas.microsoft.com/office/drawing/2014/main" id="{851F4934-5995-4444-9B3E-DBCB3482C300}"/>
              </a:ext>
            </a:extLst>
          </p:cNvPr>
          <p:cNvPicPr>
            <a:picLocks noChangeAspect="1"/>
          </p:cNvPicPr>
          <p:nvPr/>
        </p:nvPicPr>
        <p:blipFill>
          <a:blip r:embed="rId3"/>
          <a:stretch>
            <a:fillRect/>
          </a:stretch>
        </p:blipFill>
        <p:spPr>
          <a:xfrm rot="3214217">
            <a:off x="6678598" y="5466955"/>
            <a:ext cx="419335" cy="843979"/>
          </a:xfrm>
          <a:prstGeom prst="rect">
            <a:avLst/>
          </a:prstGeom>
          <a:scene3d>
            <a:camera prst="orthographicFront">
              <a:rot lat="21594000" lon="18600000" rev="20809079"/>
            </a:camera>
            <a:lightRig rig="threePt" dir="t"/>
          </a:scene3d>
        </p:spPr>
      </p:pic>
      <p:pic>
        <p:nvPicPr>
          <p:cNvPr id="67" name="Picture 66">
            <a:extLst>
              <a:ext uri="{FF2B5EF4-FFF2-40B4-BE49-F238E27FC236}">
                <a16:creationId xmlns:a16="http://schemas.microsoft.com/office/drawing/2014/main" id="{7DB88D1E-35D7-AF43-8821-A501EBC623A3}"/>
              </a:ext>
            </a:extLst>
          </p:cNvPr>
          <p:cNvPicPr>
            <a:picLocks noChangeAspect="1"/>
          </p:cNvPicPr>
          <p:nvPr/>
        </p:nvPicPr>
        <p:blipFill>
          <a:blip r:embed="rId3"/>
          <a:stretch>
            <a:fillRect/>
          </a:stretch>
        </p:blipFill>
        <p:spPr>
          <a:xfrm rot="3214217">
            <a:off x="6103005" y="5481063"/>
            <a:ext cx="419335" cy="843979"/>
          </a:xfrm>
          <a:prstGeom prst="rect">
            <a:avLst/>
          </a:prstGeom>
          <a:scene3d>
            <a:camera prst="orthographicFront">
              <a:rot lat="21594000" lon="18600000" rev="20809079"/>
            </a:camera>
            <a:lightRig rig="threePt" dir="t"/>
          </a:scene3d>
        </p:spPr>
      </p:pic>
      <p:pic>
        <p:nvPicPr>
          <p:cNvPr id="73" name="Picture 72">
            <a:extLst>
              <a:ext uri="{FF2B5EF4-FFF2-40B4-BE49-F238E27FC236}">
                <a16:creationId xmlns:a16="http://schemas.microsoft.com/office/drawing/2014/main" id="{C60DE30E-B539-0841-8666-D8C008946FE5}"/>
              </a:ext>
            </a:extLst>
          </p:cNvPr>
          <p:cNvPicPr>
            <a:picLocks noChangeAspect="1"/>
          </p:cNvPicPr>
          <p:nvPr/>
        </p:nvPicPr>
        <p:blipFill>
          <a:blip r:embed="rId3"/>
          <a:stretch>
            <a:fillRect/>
          </a:stretch>
        </p:blipFill>
        <p:spPr>
          <a:xfrm rot="3214217">
            <a:off x="5526947" y="5454324"/>
            <a:ext cx="419335" cy="843979"/>
          </a:xfrm>
          <a:prstGeom prst="rect">
            <a:avLst/>
          </a:prstGeom>
          <a:scene3d>
            <a:camera prst="orthographicFront">
              <a:rot lat="21594000" lon="18600000" rev="20809079"/>
            </a:camera>
            <a:lightRig rig="threePt" dir="t"/>
          </a:scene3d>
        </p:spPr>
      </p:pic>
      <p:cxnSp>
        <p:nvCxnSpPr>
          <p:cNvPr id="74" name="Straight Connector 73">
            <a:extLst>
              <a:ext uri="{FF2B5EF4-FFF2-40B4-BE49-F238E27FC236}">
                <a16:creationId xmlns:a16="http://schemas.microsoft.com/office/drawing/2014/main" id="{1CFAECF7-8937-364B-9B4D-7190C7CE8DA3}"/>
              </a:ext>
            </a:extLst>
          </p:cNvPr>
          <p:cNvCxnSpPr/>
          <p:nvPr/>
        </p:nvCxnSpPr>
        <p:spPr>
          <a:xfrm>
            <a:off x="5990137" y="4914901"/>
            <a:ext cx="16739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8C80420-8CE4-7D4E-B211-E1954AFB2D68}"/>
              </a:ext>
            </a:extLst>
          </p:cNvPr>
          <p:cNvCxnSpPr/>
          <p:nvPr/>
        </p:nvCxnSpPr>
        <p:spPr>
          <a:xfrm>
            <a:off x="5520182" y="3547157"/>
            <a:ext cx="2156622" cy="13677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B5B1F11-9701-3B4A-9248-A4FD4E1EA0A8}"/>
              </a:ext>
            </a:extLst>
          </p:cNvPr>
          <p:cNvCxnSpPr/>
          <p:nvPr/>
        </p:nvCxnSpPr>
        <p:spPr>
          <a:xfrm>
            <a:off x="6888266" y="2299651"/>
            <a:ext cx="1271138" cy="1247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33B0B01-3596-7C46-84A1-99A781450693}"/>
              </a:ext>
            </a:extLst>
          </p:cNvPr>
          <p:cNvCxnSpPr>
            <a:cxnSpLocks/>
          </p:cNvCxnSpPr>
          <p:nvPr/>
        </p:nvCxnSpPr>
        <p:spPr>
          <a:xfrm flipV="1">
            <a:off x="5520182" y="2336800"/>
            <a:ext cx="1280322" cy="12103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52997A6-49D0-F043-A7A0-EE1188208CEB}"/>
              </a:ext>
            </a:extLst>
          </p:cNvPr>
          <p:cNvCxnSpPr>
            <a:cxnSpLocks/>
          </p:cNvCxnSpPr>
          <p:nvPr/>
        </p:nvCxnSpPr>
        <p:spPr>
          <a:xfrm>
            <a:off x="5520182" y="3547157"/>
            <a:ext cx="469955" cy="13677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FA73DF0-2D1E-7245-9456-2D00F0E346E1}"/>
              </a:ext>
            </a:extLst>
          </p:cNvPr>
          <p:cNvCxnSpPr>
            <a:cxnSpLocks/>
          </p:cNvCxnSpPr>
          <p:nvPr/>
        </p:nvCxnSpPr>
        <p:spPr>
          <a:xfrm flipV="1">
            <a:off x="5990137" y="3547158"/>
            <a:ext cx="2169267" cy="136774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1A74297-AA56-9841-9CC5-FEB50A193A67}"/>
              </a:ext>
            </a:extLst>
          </p:cNvPr>
          <p:cNvCxnSpPr/>
          <p:nvPr/>
        </p:nvCxnSpPr>
        <p:spPr>
          <a:xfrm>
            <a:off x="5520182" y="3547157"/>
            <a:ext cx="263922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B300D69-B920-3742-9F8E-114F190D7D24}"/>
              </a:ext>
            </a:extLst>
          </p:cNvPr>
          <p:cNvCxnSpPr/>
          <p:nvPr/>
        </p:nvCxnSpPr>
        <p:spPr>
          <a:xfrm>
            <a:off x="6800504" y="2336800"/>
            <a:ext cx="876300" cy="257810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D04E5D3-5B82-B346-BD0E-3B03A267C627}"/>
              </a:ext>
            </a:extLst>
          </p:cNvPr>
          <p:cNvCxnSpPr/>
          <p:nvPr/>
        </p:nvCxnSpPr>
        <p:spPr>
          <a:xfrm flipV="1">
            <a:off x="7664104" y="3547157"/>
            <a:ext cx="495300" cy="136774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7850F4-2A9F-444E-A49A-5515197D7719}"/>
              </a:ext>
            </a:extLst>
          </p:cNvPr>
          <p:cNvCxnSpPr/>
          <p:nvPr/>
        </p:nvCxnSpPr>
        <p:spPr>
          <a:xfrm flipV="1">
            <a:off x="5990137" y="2336800"/>
            <a:ext cx="810367" cy="25781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59D76F27-BD0E-214E-8B73-E57066943704}"/>
              </a:ext>
            </a:extLst>
          </p:cNvPr>
          <p:cNvSpPr/>
          <p:nvPr/>
        </p:nvSpPr>
        <p:spPr>
          <a:xfrm>
            <a:off x="6245052" y="2072576"/>
            <a:ext cx="1198666" cy="480950"/>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Extraversion</a:t>
            </a:r>
          </a:p>
        </p:txBody>
      </p:sp>
      <p:sp>
        <p:nvSpPr>
          <p:cNvPr id="85" name="Rectangle 84">
            <a:extLst>
              <a:ext uri="{FF2B5EF4-FFF2-40B4-BE49-F238E27FC236}">
                <a16:creationId xmlns:a16="http://schemas.microsoft.com/office/drawing/2014/main" id="{E58D9DC1-EEBC-8246-A0E9-D4DE11FA344C}"/>
              </a:ext>
            </a:extLst>
          </p:cNvPr>
          <p:cNvSpPr/>
          <p:nvPr/>
        </p:nvSpPr>
        <p:spPr>
          <a:xfrm>
            <a:off x="7569255" y="3310844"/>
            <a:ext cx="1198666" cy="480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Agreeableness</a:t>
            </a:r>
          </a:p>
        </p:txBody>
      </p:sp>
      <p:sp>
        <p:nvSpPr>
          <p:cNvPr id="86" name="Rectangle 85">
            <a:extLst>
              <a:ext uri="{FF2B5EF4-FFF2-40B4-BE49-F238E27FC236}">
                <a16:creationId xmlns:a16="http://schemas.microsoft.com/office/drawing/2014/main" id="{AE2AB572-5DF8-7943-88F6-B43BA8B9BC52}"/>
              </a:ext>
            </a:extLst>
          </p:cNvPr>
          <p:cNvSpPr/>
          <p:nvPr/>
        </p:nvSpPr>
        <p:spPr>
          <a:xfrm>
            <a:off x="4920849" y="3310844"/>
            <a:ext cx="1198666" cy="4809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ysClr val="windowText" lastClr="000000"/>
                </a:solidFill>
              </a:rPr>
              <a:t>Conscientiousness</a:t>
            </a:r>
          </a:p>
        </p:txBody>
      </p:sp>
      <p:sp>
        <p:nvSpPr>
          <p:cNvPr id="87" name="Rectangle 86">
            <a:extLst>
              <a:ext uri="{FF2B5EF4-FFF2-40B4-BE49-F238E27FC236}">
                <a16:creationId xmlns:a16="http://schemas.microsoft.com/office/drawing/2014/main" id="{BC06C36F-A496-754D-A40B-1631059BC980}"/>
              </a:ext>
            </a:extLst>
          </p:cNvPr>
          <p:cNvSpPr/>
          <p:nvPr/>
        </p:nvSpPr>
        <p:spPr>
          <a:xfrm>
            <a:off x="5390804" y="4674426"/>
            <a:ext cx="1198666" cy="4809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Neuroticism</a:t>
            </a:r>
          </a:p>
        </p:txBody>
      </p:sp>
      <p:sp>
        <p:nvSpPr>
          <p:cNvPr id="88" name="Rectangle 87">
            <a:extLst>
              <a:ext uri="{FF2B5EF4-FFF2-40B4-BE49-F238E27FC236}">
                <a16:creationId xmlns:a16="http://schemas.microsoft.com/office/drawing/2014/main" id="{4E920094-2A8A-9640-9629-9EA43AF5B5A1}"/>
              </a:ext>
            </a:extLst>
          </p:cNvPr>
          <p:cNvSpPr/>
          <p:nvPr/>
        </p:nvSpPr>
        <p:spPr>
          <a:xfrm>
            <a:off x="7099300" y="4674426"/>
            <a:ext cx="1198666" cy="4809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Openness</a:t>
            </a:r>
          </a:p>
        </p:txBody>
      </p:sp>
    </p:spTree>
    <p:extLst>
      <p:ext uri="{BB962C8B-B14F-4D97-AF65-F5344CB8AC3E}">
        <p14:creationId xmlns:p14="http://schemas.microsoft.com/office/powerpoint/2010/main" val="683885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E2E1AF-D3BF-054D-B5E3-DFB29C7AEB0B}"/>
              </a:ext>
            </a:extLst>
          </p:cNvPr>
          <p:cNvPicPr>
            <a:picLocks noChangeAspect="1"/>
          </p:cNvPicPr>
          <p:nvPr/>
        </p:nvPicPr>
        <p:blipFill>
          <a:blip r:embed="rId3"/>
          <a:stretch>
            <a:fillRect/>
          </a:stretch>
        </p:blipFill>
        <p:spPr>
          <a:xfrm>
            <a:off x="0" y="1524451"/>
            <a:ext cx="9144000" cy="3809098"/>
          </a:xfrm>
          <a:prstGeom prst="rect">
            <a:avLst/>
          </a:prstGeom>
        </p:spPr>
      </p:pic>
    </p:spTree>
    <p:extLst>
      <p:ext uri="{BB962C8B-B14F-4D97-AF65-F5344CB8AC3E}">
        <p14:creationId xmlns:p14="http://schemas.microsoft.com/office/powerpoint/2010/main" val="1632485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4841A0F-BD50-BD43-8644-9C2C9B0F82D4}"/>
              </a:ext>
            </a:extLst>
          </p:cNvPr>
          <p:cNvSpPr/>
          <p:nvPr/>
        </p:nvSpPr>
        <p:spPr>
          <a:xfrm>
            <a:off x="255639" y="3899667"/>
            <a:ext cx="1168900" cy="48364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Baseline</a:t>
            </a:r>
          </a:p>
        </p:txBody>
      </p:sp>
      <p:sp>
        <p:nvSpPr>
          <p:cNvPr id="18" name="Rectangle 17">
            <a:extLst>
              <a:ext uri="{FF2B5EF4-FFF2-40B4-BE49-F238E27FC236}">
                <a16:creationId xmlns:a16="http://schemas.microsoft.com/office/drawing/2014/main" id="{D7A5DDFC-9E32-0549-BCF5-CFD534674BA0}"/>
              </a:ext>
            </a:extLst>
          </p:cNvPr>
          <p:cNvSpPr/>
          <p:nvPr/>
        </p:nvSpPr>
        <p:spPr>
          <a:xfrm>
            <a:off x="7719461" y="3899666"/>
            <a:ext cx="1168900" cy="48364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60 weeks</a:t>
            </a:r>
          </a:p>
        </p:txBody>
      </p:sp>
      <p:sp>
        <p:nvSpPr>
          <p:cNvPr id="19" name="Rectangle 18">
            <a:extLst>
              <a:ext uri="{FF2B5EF4-FFF2-40B4-BE49-F238E27FC236}">
                <a16:creationId xmlns:a16="http://schemas.microsoft.com/office/drawing/2014/main" id="{854A03F8-2C1E-914A-B064-7D02B066CB8D}"/>
              </a:ext>
            </a:extLst>
          </p:cNvPr>
          <p:cNvSpPr/>
          <p:nvPr/>
        </p:nvSpPr>
        <p:spPr>
          <a:xfrm>
            <a:off x="0" y="6361510"/>
            <a:ext cx="9144000" cy="49649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t>Preregistration: https://</a:t>
            </a:r>
            <a:r>
              <a:rPr lang="en-US" sz="2100" b="1" dirty="0" err="1"/>
              <a:t>osf.io</a:t>
            </a:r>
            <a:r>
              <a:rPr lang="en-US" sz="2100" b="1" dirty="0"/>
              <a:t>/mfn8w/</a:t>
            </a:r>
          </a:p>
        </p:txBody>
      </p:sp>
      <p:sp>
        <p:nvSpPr>
          <p:cNvPr id="20" name="Rectangle 19">
            <a:extLst>
              <a:ext uri="{FF2B5EF4-FFF2-40B4-BE49-F238E27FC236}">
                <a16:creationId xmlns:a16="http://schemas.microsoft.com/office/drawing/2014/main" id="{C1F73A3E-D4D2-6A46-93BA-487500B40282}"/>
              </a:ext>
            </a:extLst>
          </p:cNvPr>
          <p:cNvSpPr/>
          <p:nvPr/>
        </p:nvSpPr>
        <p:spPr>
          <a:xfrm>
            <a:off x="0" y="0"/>
            <a:ext cx="9144000" cy="50023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b="1" dirty="0"/>
          </a:p>
        </p:txBody>
      </p:sp>
      <p:sp>
        <p:nvSpPr>
          <p:cNvPr id="21" name="Rectangle 20">
            <a:extLst>
              <a:ext uri="{FF2B5EF4-FFF2-40B4-BE49-F238E27FC236}">
                <a16:creationId xmlns:a16="http://schemas.microsoft.com/office/drawing/2014/main" id="{2633C117-1245-0B4A-9C96-11B359416FFB}"/>
              </a:ext>
            </a:extLst>
          </p:cNvPr>
          <p:cNvSpPr/>
          <p:nvPr/>
        </p:nvSpPr>
        <p:spPr>
          <a:xfrm>
            <a:off x="3398141" y="3493614"/>
            <a:ext cx="2032693" cy="449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302EF8"/>
                </a:solidFill>
              </a:rPr>
              <a:t>Personality</a:t>
            </a:r>
          </a:p>
        </p:txBody>
      </p:sp>
      <p:sp>
        <p:nvSpPr>
          <p:cNvPr id="22" name="Rectangle 21">
            <a:extLst>
              <a:ext uri="{FF2B5EF4-FFF2-40B4-BE49-F238E27FC236}">
                <a16:creationId xmlns:a16="http://schemas.microsoft.com/office/drawing/2014/main" id="{9346515E-BAA6-2C4A-8A2D-7ABF188479FB}"/>
              </a:ext>
            </a:extLst>
          </p:cNvPr>
          <p:cNvSpPr/>
          <p:nvPr/>
        </p:nvSpPr>
        <p:spPr>
          <a:xfrm>
            <a:off x="3370232" y="4383312"/>
            <a:ext cx="2032693" cy="449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302EF8"/>
                </a:solidFill>
              </a:rPr>
              <a:t>Life Events</a:t>
            </a:r>
          </a:p>
        </p:txBody>
      </p:sp>
      <p:graphicFrame>
        <p:nvGraphicFramePr>
          <p:cNvPr id="23" name="Table 22">
            <a:extLst>
              <a:ext uri="{FF2B5EF4-FFF2-40B4-BE49-F238E27FC236}">
                <a16:creationId xmlns:a16="http://schemas.microsoft.com/office/drawing/2014/main" id="{567C5C1B-3D89-F342-8B23-BDABA524125C}"/>
              </a:ext>
            </a:extLst>
          </p:cNvPr>
          <p:cNvGraphicFramePr>
            <a:graphicFrameLocks noGrp="1"/>
          </p:cNvGraphicFramePr>
          <p:nvPr>
            <p:extLst>
              <p:ext uri="{D42A27DB-BD31-4B8C-83A1-F6EECF244321}">
                <p14:modId xmlns:p14="http://schemas.microsoft.com/office/powerpoint/2010/main" val="684381064"/>
              </p:ext>
            </p:extLst>
          </p:nvPr>
        </p:nvGraphicFramePr>
        <p:xfrm>
          <a:off x="-1" y="500230"/>
          <a:ext cx="3108249" cy="2928770"/>
        </p:xfrm>
        <a:graphic>
          <a:graphicData uri="http://schemas.openxmlformats.org/drawingml/2006/table">
            <a:tbl>
              <a:tblPr firstRow="1" bandRow="1">
                <a:tableStyleId>{5940675A-B579-460E-94D1-54222C63F5DA}</a:tableStyleId>
              </a:tblPr>
              <a:tblGrid>
                <a:gridCol w="549288">
                  <a:extLst>
                    <a:ext uri="{9D8B030D-6E8A-4147-A177-3AD203B41FA5}">
                      <a16:colId xmlns:a16="http://schemas.microsoft.com/office/drawing/2014/main" val="1044633067"/>
                    </a:ext>
                  </a:extLst>
                </a:gridCol>
                <a:gridCol w="2558961">
                  <a:extLst>
                    <a:ext uri="{9D8B030D-6E8A-4147-A177-3AD203B41FA5}">
                      <a16:colId xmlns:a16="http://schemas.microsoft.com/office/drawing/2014/main" val="4201104901"/>
                    </a:ext>
                  </a:extLst>
                </a:gridCol>
              </a:tblGrid>
              <a:tr h="287372">
                <a:tc rowSpan="2">
                  <a:txBody>
                    <a:bodyPr/>
                    <a:lstStyle/>
                    <a:p>
                      <a:pPr algn="ctr"/>
                      <a:r>
                        <a:rPr lang="en-US" sz="3200" b="1" dirty="0">
                          <a:solidFill>
                            <a:schemeClr val="bg1"/>
                          </a:solidFill>
                        </a:rPr>
                        <a:t>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EF8"/>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1" i="0" u="none" strike="noStrike" kern="1200" dirty="0">
                          <a:solidFill>
                            <a:schemeClr val="bg1"/>
                          </a:solidFill>
                          <a:effectLst/>
                          <a:latin typeface="Calibri" panose="020F0502020204030204" pitchFamily="34" charset="0"/>
                          <a:ea typeface="+mn-ea"/>
                          <a:cs typeface="+mn-cs"/>
                        </a:rPr>
                        <a:t>Extraverted, enthusiastic </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EF8"/>
                    </a:solidFill>
                  </a:tcPr>
                </a:tc>
                <a:extLst>
                  <a:ext uri="{0D108BD9-81ED-4DB2-BD59-A6C34878D82A}">
                    <a16:rowId xmlns:a16="http://schemas.microsoft.com/office/drawing/2014/main" val="1956396519"/>
                  </a:ext>
                </a:extLst>
              </a:tr>
              <a:tr h="298382">
                <a:tc vMerge="1">
                  <a:txBody>
                    <a:bodyPr/>
                    <a:lstStyle/>
                    <a:p>
                      <a:endParaRPr lang="en-US" sz="2800" b="1" dirty="0">
                        <a:solidFill>
                          <a:schemeClr val="bg1"/>
                        </a:solidFil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l" fontAlgn="b"/>
                      <a:r>
                        <a:rPr lang="en-US" sz="1100" b="1" u="none" strike="noStrike" dirty="0">
                          <a:solidFill>
                            <a:schemeClr val="bg1"/>
                          </a:solidFill>
                          <a:effectLst/>
                        </a:rPr>
                        <a:t>Reserved, quiet (-)</a:t>
                      </a:r>
                      <a:endParaRPr lang="en-US" sz="1100" b="1" i="0" u="none" strike="noStrike" kern="1200" dirty="0">
                        <a:solidFill>
                          <a:schemeClr val="bg1"/>
                        </a:solidFill>
                        <a:effectLst/>
                        <a:latin typeface="Calibri" panose="020F0502020204030204" pitchFamily="34" charset="0"/>
                        <a:ea typeface="+mn-ea"/>
                        <a:cs typeface="+mn-cs"/>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EF8"/>
                    </a:solidFill>
                  </a:tcPr>
                </a:tc>
                <a:extLst>
                  <a:ext uri="{0D108BD9-81ED-4DB2-BD59-A6C34878D82A}">
                    <a16:rowId xmlns:a16="http://schemas.microsoft.com/office/drawing/2014/main" val="2717863038"/>
                  </a:ext>
                </a:extLst>
              </a:tr>
              <a:tr h="287372">
                <a:tc rowSpan="2">
                  <a:txBody>
                    <a:bodyPr/>
                    <a:lstStyle/>
                    <a:p>
                      <a:pPr algn="ctr"/>
                      <a:r>
                        <a:rPr lang="en-US" sz="3200" b="1" dirty="0">
                          <a:solidFill>
                            <a:schemeClr val="bg1"/>
                          </a:solidFill>
                        </a:rPr>
                        <a:t>A</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l" fontAlgn="b"/>
                      <a:r>
                        <a:rPr lang="en-US" sz="1100" b="1" u="none" strike="noStrike" dirty="0">
                          <a:solidFill>
                            <a:schemeClr val="bg1"/>
                          </a:solidFill>
                          <a:effectLst/>
                        </a:rPr>
                        <a:t>Critical, quarrelsome (-)</a:t>
                      </a:r>
                      <a:endParaRPr lang="en-US" sz="1100" b="1" i="0" u="none" strike="noStrike" dirty="0">
                        <a:solidFill>
                          <a:schemeClr val="bg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020665190"/>
                  </a:ext>
                </a:extLst>
              </a:tr>
              <a:tr h="298382">
                <a:tc vMerge="1">
                  <a:txBody>
                    <a:bodyPr/>
                    <a:lstStyle/>
                    <a:p>
                      <a:endParaRPr lang="en-US" sz="2800" b="1" dirty="0">
                        <a:solidFill>
                          <a:schemeClr val="bg1"/>
                        </a:solidFil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1" u="none" strike="noStrike" dirty="0">
                          <a:solidFill>
                            <a:schemeClr val="bg1"/>
                          </a:solidFill>
                          <a:effectLst/>
                        </a:rPr>
                        <a:t>Sympathetic, warm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124568003"/>
                  </a:ext>
                </a:extLst>
              </a:tr>
              <a:tr h="287372">
                <a:tc rowSpan="2">
                  <a:txBody>
                    <a:bodyPr/>
                    <a:lstStyle/>
                    <a:p>
                      <a:pPr algn="ctr"/>
                      <a:r>
                        <a:rPr lang="en-US" sz="3200" b="1" dirty="0">
                          <a:solidFill>
                            <a:schemeClr val="bg1"/>
                          </a:solidFill>
                        </a:rPr>
                        <a:t>C</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1" u="none" strike="noStrike" dirty="0">
                          <a:solidFill>
                            <a:schemeClr val="bg1"/>
                          </a:solidFill>
                          <a:effectLst/>
                        </a:rPr>
                        <a:t>Dependable, self-disciplined</a:t>
                      </a:r>
                      <a:endParaRPr lang="en-US" sz="1100" b="1" i="0" u="none" strike="noStrike" dirty="0">
                        <a:solidFill>
                          <a:schemeClr val="bg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686778906"/>
                  </a:ext>
                </a:extLst>
              </a:tr>
              <a:tr h="298382">
                <a:tc vMerge="1">
                  <a:txBody>
                    <a:bodyPr/>
                    <a:lstStyle/>
                    <a:p>
                      <a:endParaRPr lang="en-US" sz="2800" b="1" dirty="0">
                        <a:solidFill>
                          <a:schemeClr val="tx1"/>
                        </a:solidFil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1" u="none" strike="noStrike" dirty="0">
                          <a:solidFill>
                            <a:schemeClr val="bg1"/>
                          </a:solidFill>
                          <a:effectLst/>
                        </a:rPr>
                        <a:t>Disorganized, careless (-)</a:t>
                      </a:r>
                      <a:endParaRPr lang="en-US" sz="1100" b="1" i="0" u="none" strike="noStrike" dirty="0">
                        <a:solidFill>
                          <a:schemeClr val="bg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426530906"/>
                  </a:ext>
                </a:extLst>
              </a:tr>
              <a:tr h="287372">
                <a:tc rowSpan="2">
                  <a:txBody>
                    <a:bodyPr/>
                    <a:lstStyle/>
                    <a:p>
                      <a:pPr algn="ctr"/>
                      <a:r>
                        <a:rPr lang="en-US" sz="3200" b="1" dirty="0">
                          <a:solidFill>
                            <a:schemeClr val="bg1"/>
                          </a:solidFill>
                        </a:rPr>
                        <a:t>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1" u="none" strike="noStrike" dirty="0">
                          <a:solidFill>
                            <a:schemeClr val="bg1"/>
                          </a:solidFill>
                          <a:effectLst/>
                        </a:rPr>
                        <a:t>Anxious, easily upset </a:t>
                      </a:r>
                      <a:endParaRPr lang="en-US" sz="1100" b="1" i="0" u="none" strike="noStrike" dirty="0">
                        <a:solidFill>
                          <a:schemeClr val="bg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903340663"/>
                  </a:ext>
                </a:extLst>
              </a:tr>
              <a:tr h="298382">
                <a:tc vMerge="1">
                  <a:txBody>
                    <a:bodyPr/>
                    <a:lstStyle/>
                    <a:p>
                      <a:endParaRPr lang="en-US" sz="2800" b="1" dirty="0">
                        <a:solidFill>
                          <a:schemeClr val="bg1"/>
                        </a:solidFil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1" u="none" strike="noStrike" dirty="0">
                          <a:solidFill>
                            <a:schemeClr val="bg1"/>
                          </a:solidFill>
                          <a:effectLst/>
                        </a:rPr>
                        <a:t>Calm, emotionally stable (-)</a:t>
                      </a:r>
                      <a:endParaRPr lang="en-US" sz="1100" b="1" i="0" u="none" strike="noStrike" dirty="0">
                        <a:solidFill>
                          <a:schemeClr val="bg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707481813"/>
                  </a:ext>
                </a:extLst>
              </a:tr>
              <a:tr h="287372">
                <a:tc rowSpan="2">
                  <a:txBody>
                    <a:bodyPr/>
                    <a:lstStyle/>
                    <a:p>
                      <a:pPr algn="ctr"/>
                      <a:r>
                        <a:rPr lang="en-US" sz="3200" b="1" dirty="0">
                          <a:solidFill>
                            <a:schemeClr val="bg1"/>
                          </a:solidFill>
                        </a:rPr>
                        <a:t>O</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1" u="none" strike="noStrike" dirty="0">
                          <a:solidFill>
                            <a:schemeClr val="bg1"/>
                          </a:solidFill>
                          <a:effectLst/>
                        </a:rPr>
                        <a:t>Open to new experiences, complex</a:t>
                      </a:r>
                      <a:endParaRPr lang="en-US" sz="1100" b="1" i="0" u="none" strike="noStrike" dirty="0">
                        <a:solidFill>
                          <a:schemeClr val="bg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8486711"/>
                  </a:ext>
                </a:extLst>
              </a:tr>
              <a:tr h="298382">
                <a:tc vMerge="1">
                  <a:txBody>
                    <a:bodyPr/>
                    <a:lstStyle/>
                    <a:p>
                      <a:endParaRPr lang="en-US" sz="2800" b="1" dirty="0">
                        <a:solidFill>
                          <a:schemeClr val="bg1"/>
                        </a:solidFil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1" u="none" strike="noStrike" dirty="0">
                          <a:solidFill>
                            <a:schemeClr val="bg1"/>
                          </a:solidFill>
                          <a:effectLst/>
                        </a:rPr>
                        <a:t>Conventional, uncreative (-)</a:t>
                      </a:r>
                      <a:endParaRPr lang="en-US" sz="1100" b="1" i="0" u="none" strike="noStrike" dirty="0">
                        <a:solidFill>
                          <a:schemeClr val="bg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20752907"/>
                  </a:ext>
                </a:extLst>
              </a:tr>
            </a:tbl>
          </a:graphicData>
        </a:graphic>
      </p:graphicFrame>
      <p:grpSp>
        <p:nvGrpSpPr>
          <p:cNvPr id="86" name="Group 85">
            <a:extLst>
              <a:ext uri="{FF2B5EF4-FFF2-40B4-BE49-F238E27FC236}">
                <a16:creationId xmlns:a16="http://schemas.microsoft.com/office/drawing/2014/main" id="{E7F89479-FE3A-4344-B815-A8554520A12A}"/>
              </a:ext>
            </a:extLst>
          </p:cNvPr>
          <p:cNvGrpSpPr/>
          <p:nvPr/>
        </p:nvGrpSpPr>
        <p:grpSpPr>
          <a:xfrm>
            <a:off x="1436681" y="4100589"/>
            <a:ext cx="6270638" cy="109728"/>
            <a:chOff x="1472011" y="3707385"/>
            <a:chExt cx="6270638" cy="109728"/>
          </a:xfrm>
        </p:grpSpPr>
        <p:pic>
          <p:nvPicPr>
            <p:cNvPr id="24" name="Picture 23">
              <a:extLst>
                <a:ext uri="{FF2B5EF4-FFF2-40B4-BE49-F238E27FC236}">
                  <a16:creationId xmlns:a16="http://schemas.microsoft.com/office/drawing/2014/main" id="{CAB3F93F-4603-954B-BF42-2DCE3E689AEA}"/>
                </a:ext>
              </a:extLst>
            </p:cNvPr>
            <p:cNvPicPr>
              <a:picLocks noChangeAspect="1"/>
            </p:cNvPicPr>
            <p:nvPr/>
          </p:nvPicPr>
          <p:blipFill>
            <a:blip r:embed="rId3"/>
            <a:stretch>
              <a:fillRect/>
            </a:stretch>
          </p:blipFill>
          <p:spPr>
            <a:xfrm flipH="1">
              <a:off x="1472011" y="3707385"/>
              <a:ext cx="106710" cy="109728"/>
            </a:xfrm>
            <a:prstGeom prst="rect">
              <a:avLst/>
            </a:prstGeom>
          </p:spPr>
        </p:pic>
        <p:pic>
          <p:nvPicPr>
            <p:cNvPr id="26" name="Picture 25">
              <a:extLst>
                <a:ext uri="{FF2B5EF4-FFF2-40B4-BE49-F238E27FC236}">
                  <a16:creationId xmlns:a16="http://schemas.microsoft.com/office/drawing/2014/main" id="{A44D475D-5320-074C-A567-DAEF466E4CEC}"/>
                </a:ext>
              </a:extLst>
            </p:cNvPr>
            <p:cNvPicPr>
              <a:picLocks noChangeAspect="1"/>
            </p:cNvPicPr>
            <p:nvPr/>
          </p:nvPicPr>
          <p:blipFill>
            <a:blip r:embed="rId3"/>
            <a:stretch>
              <a:fillRect/>
            </a:stretch>
          </p:blipFill>
          <p:spPr>
            <a:xfrm flipH="1">
              <a:off x="1576484" y="3707385"/>
              <a:ext cx="106710" cy="109728"/>
            </a:xfrm>
            <a:prstGeom prst="rect">
              <a:avLst/>
            </a:prstGeom>
          </p:spPr>
        </p:pic>
        <p:pic>
          <p:nvPicPr>
            <p:cNvPr id="27" name="Picture 26">
              <a:extLst>
                <a:ext uri="{FF2B5EF4-FFF2-40B4-BE49-F238E27FC236}">
                  <a16:creationId xmlns:a16="http://schemas.microsoft.com/office/drawing/2014/main" id="{F631410F-6481-7E41-BF1D-5F5B609F7249}"/>
                </a:ext>
              </a:extLst>
            </p:cNvPr>
            <p:cNvPicPr>
              <a:picLocks noChangeAspect="1"/>
            </p:cNvPicPr>
            <p:nvPr/>
          </p:nvPicPr>
          <p:blipFill>
            <a:blip r:embed="rId3"/>
            <a:stretch>
              <a:fillRect/>
            </a:stretch>
          </p:blipFill>
          <p:spPr>
            <a:xfrm flipH="1">
              <a:off x="1680957" y="3707385"/>
              <a:ext cx="106710" cy="109728"/>
            </a:xfrm>
            <a:prstGeom prst="rect">
              <a:avLst/>
            </a:prstGeom>
          </p:spPr>
        </p:pic>
        <p:pic>
          <p:nvPicPr>
            <p:cNvPr id="28" name="Picture 27">
              <a:extLst>
                <a:ext uri="{FF2B5EF4-FFF2-40B4-BE49-F238E27FC236}">
                  <a16:creationId xmlns:a16="http://schemas.microsoft.com/office/drawing/2014/main" id="{1E04D31E-1A07-B543-82B8-DE581627D403}"/>
                </a:ext>
              </a:extLst>
            </p:cNvPr>
            <p:cNvPicPr>
              <a:picLocks noChangeAspect="1"/>
            </p:cNvPicPr>
            <p:nvPr/>
          </p:nvPicPr>
          <p:blipFill>
            <a:blip r:embed="rId3"/>
            <a:stretch>
              <a:fillRect/>
            </a:stretch>
          </p:blipFill>
          <p:spPr>
            <a:xfrm flipH="1">
              <a:off x="1785430" y="3707385"/>
              <a:ext cx="106710" cy="109728"/>
            </a:xfrm>
            <a:prstGeom prst="rect">
              <a:avLst/>
            </a:prstGeom>
          </p:spPr>
        </p:pic>
        <p:pic>
          <p:nvPicPr>
            <p:cNvPr id="29" name="Picture 28">
              <a:extLst>
                <a:ext uri="{FF2B5EF4-FFF2-40B4-BE49-F238E27FC236}">
                  <a16:creationId xmlns:a16="http://schemas.microsoft.com/office/drawing/2014/main" id="{3599EF3D-0041-FF45-B7FD-7A1853F046AF}"/>
                </a:ext>
              </a:extLst>
            </p:cNvPr>
            <p:cNvPicPr>
              <a:picLocks noChangeAspect="1"/>
            </p:cNvPicPr>
            <p:nvPr/>
          </p:nvPicPr>
          <p:blipFill>
            <a:blip r:embed="rId3"/>
            <a:stretch>
              <a:fillRect/>
            </a:stretch>
          </p:blipFill>
          <p:spPr>
            <a:xfrm flipH="1">
              <a:off x="1889903" y="3707385"/>
              <a:ext cx="106710" cy="109728"/>
            </a:xfrm>
            <a:prstGeom prst="rect">
              <a:avLst/>
            </a:prstGeom>
          </p:spPr>
        </p:pic>
        <p:pic>
          <p:nvPicPr>
            <p:cNvPr id="30" name="Picture 29">
              <a:extLst>
                <a:ext uri="{FF2B5EF4-FFF2-40B4-BE49-F238E27FC236}">
                  <a16:creationId xmlns:a16="http://schemas.microsoft.com/office/drawing/2014/main" id="{63D83E1F-DA57-DE4C-AD7D-7A3743D5A33B}"/>
                </a:ext>
              </a:extLst>
            </p:cNvPr>
            <p:cNvPicPr>
              <a:picLocks noChangeAspect="1"/>
            </p:cNvPicPr>
            <p:nvPr/>
          </p:nvPicPr>
          <p:blipFill>
            <a:blip r:embed="rId3"/>
            <a:stretch>
              <a:fillRect/>
            </a:stretch>
          </p:blipFill>
          <p:spPr>
            <a:xfrm flipH="1">
              <a:off x="1994376" y="3707385"/>
              <a:ext cx="106710" cy="109728"/>
            </a:xfrm>
            <a:prstGeom prst="rect">
              <a:avLst/>
            </a:prstGeom>
          </p:spPr>
        </p:pic>
        <p:pic>
          <p:nvPicPr>
            <p:cNvPr id="31" name="Picture 30">
              <a:extLst>
                <a:ext uri="{FF2B5EF4-FFF2-40B4-BE49-F238E27FC236}">
                  <a16:creationId xmlns:a16="http://schemas.microsoft.com/office/drawing/2014/main" id="{B9F0F17E-428A-A54D-9F5D-D085C0789A89}"/>
                </a:ext>
              </a:extLst>
            </p:cNvPr>
            <p:cNvPicPr>
              <a:picLocks noChangeAspect="1"/>
            </p:cNvPicPr>
            <p:nvPr/>
          </p:nvPicPr>
          <p:blipFill>
            <a:blip r:embed="rId3"/>
            <a:stretch>
              <a:fillRect/>
            </a:stretch>
          </p:blipFill>
          <p:spPr>
            <a:xfrm flipH="1">
              <a:off x="2098849" y="3707385"/>
              <a:ext cx="106710" cy="109728"/>
            </a:xfrm>
            <a:prstGeom prst="rect">
              <a:avLst/>
            </a:prstGeom>
          </p:spPr>
        </p:pic>
        <p:pic>
          <p:nvPicPr>
            <p:cNvPr id="32" name="Picture 31">
              <a:extLst>
                <a:ext uri="{FF2B5EF4-FFF2-40B4-BE49-F238E27FC236}">
                  <a16:creationId xmlns:a16="http://schemas.microsoft.com/office/drawing/2014/main" id="{66CF99A8-7CE0-944C-A8ED-D02EE5C902B9}"/>
                </a:ext>
              </a:extLst>
            </p:cNvPr>
            <p:cNvPicPr>
              <a:picLocks noChangeAspect="1"/>
            </p:cNvPicPr>
            <p:nvPr/>
          </p:nvPicPr>
          <p:blipFill>
            <a:blip r:embed="rId3"/>
            <a:stretch>
              <a:fillRect/>
            </a:stretch>
          </p:blipFill>
          <p:spPr>
            <a:xfrm flipH="1">
              <a:off x="2203322" y="3707385"/>
              <a:ext cx="106710" cy="109728"/>
            </a:xfrm>
            <a:prstGeom prst="rect">
              <a:avLst/>
            </a:prstGeom>
          </p:spPr>
        </p:pic>
        <p:pic>
          <p:nvPicPr>
            <p:cNvPr id="33" name="Picture 32">
              <a:extLst>
                <a:ext uri="{FF2B5EF4-FFF2-40B4-BE49-F238E27FC236}">
                  <a16:creationId xmlns:a16="http://schemas.microsoft.com/office/drawing/2014/main" id="{C29F73D5-7FA3-6144-93E7-8A2DDD97B309}"/>
                </a:ext>
              </a:extLst>
            </p:cNvPr>
            <p:cNvPicPr>
              <a:picLocks noChangeAspect="1"/>
            </p:cNvPicPr>
            <p:nvPr/>
          </p:nvPicPr>
          <p:blipFill>
            <a:blip r:embed="rId3"/>
            <a:stretch>
              <a:fillRect/>
            </a:stretch>
          </p:blipFill>
          <p:spPr>
            <a:xfrm flipH="1">
              <a:off x="2307795" y="3707385"/>
              <a:ext cx="106710" cy="109728"/>
            </a:xfrm>
            <a:prstGeom prst="rect">
              <a:avLst/>
            </a:prstGeom>
          </p:spPr>
        </p:pic>
        <p:pic>
          <p:nvPicPr>
            <p:cNvPr id="34" name="Picture 33">
              <a:extLst>
                <a:ext uri="{FF2B5EF4-FFF2-40B4-BE49-F238E27FC236}">
                  <a16:creationId xmlns:a16="http://schemas.microsoft.com/office/drawing/2014/main" id="{71154CFF-28CC-0741-9189-ADAED74528D0}"/>
                </a:ext>
              </a:extLst>
            </p:cNvPr>
            <p:cNvPicPr>
              <a:picLocks noChangeAspect="1"/>
            </p:cNvPicPr>
            <p:nvPr/>
          </p:nvPicPr>
          <p:blipFill>
            <a:blip r:embed="rId3"/>
            <a:stretch>
              <a:fillRect/>
            </a:stretch>
          </p:blipFill>
          <p:spPr>
            <a:xfrm flipH="1">
              <a:off x="2412268" y="3707385"/>
              <a:ext cx="106710" cy="109728"/>
            </a:xfrm>
            <a:prstGeom prst="rect">
              <a:avLst/>
            </a:prstGeom>
          </p:spPr>
        </p:pic>
        <p:pic>
          <p:nvPicPr>
            <p:cNvPr id="35" name="Picture 34">
              <a:extLst>
                <a:ext uri="{FF2B5EF4-FFF2-40B4-BE49-F238E27FC236}">
                  <a16:creationId xmlns:a16="http://schemas.microsoft.com/office/drawing/2014/main" id="{84CFD67C-F5FD-CB42-BA55-B4F712B2C49E}"/>
                </a:ext>
              </a:extLst>
            </p:cNvPr>
            <p:cNvPicPr>
              <a:picLocks noChangeAspect="1"/>
            </p:cNvPicPr>
            <p:nvPr/>
          </p:nvPicPr>
          <p:blipFill>
            <a:blip r:embed="rId3"/>
            <a:stretch>
              <a:fillRect/>
            </a:stretch>
          </p:blipFill>
          <p:spPr>
            <a:xfrm flipH="1">
              <a:off x="2516741" y="3707385"/>
              <a:ext cx="106710" cy="109728"/>
            </a:xfrm>
            <a:prstGeom prst="rect">
              <a:avLst/>
            </a:prstGeom>
          </p:spPr>
        </p:pic>
        <p:pic>
          <p:nvPicPr>
            <p:cNvPr id="36" name="Picture 35">
              <a:extLst>
                <a:ext uri="{FF2B5EF4-FFF2-40B4-BE49-F238E27FC236}">
                  <a16:creationId xmlns:a16="http://schemas.microsoft.com/office/drawing/2014/main" id="{4E05F443-4845-0F47-8DED-813C7D6E200B}"/>
                </a:ext>
              </a:extLst>
            </p:cNvPr>
            <p:cNvPicPr>
              <a:picLocks noChangeAspect="1"/>
            </p:cNvPicPr>
            <p:nvPr/>
          </p:nvPicPr>
          <p:blipFill>
            <a:blip r:embed="rId3"/>
            <a:stretch>
              <a:fillRect/>
            </a:stretch>
          </p:blipFill>
          <p:spPr>
            <a:xfrm flipH="1">
              <a:off x="2725687" y="3707385"/>
              <a:ext cx="106710" cy="109728"/>
            </a:xfrm>
            <a:prstGeom prst="rect">
              <a:avLst/>
            </a:prstGeom>
          </p:spPr>
        </p:pic>
        <p:pic>
          <p:nvPicPr>
            <p:cNvPr id="37" name="Picture 36">
              <a:extLst>
                <a:ext uri="{FF2B5EF4-FFF2-40B4-BE49-F238E27FC236}">
                  <a16:creationId xmlns:a16="http://schemas.microsoft.com/office/drawing/2014/main" id="{C2DC96A4-F266-B946-942D-F1371F841CFE}"/>
                </a:ext>
              </a:extLst>
            </p:cNvPr>
            <p:cNvPicPr>
              <a:picLocks noChangeAspect="1"/>
            </p:cNvPicPr>
            <p:nvPr/>
          </p:nvPicPr>
          <p:blipFill>
            <a:blip r:embed="rId3"/>
            <a:stretch>
              <a:fillRect/>
            </a:stretch>
          </p:blipFill>
          <p:spPr>
            <a:xfrm flipH="1">
              <a:off x="2934633" y="3707385"/>
              <a:ext cx="106710" cy="109728"/>
            </a:xfrm>
            <a:prstGeom prst="rect">
              <a:avLst/>
            </a:prstGeom>
          </p:spPr>
        </p:pic>
        <p:pic>
          <p:nvPicPr>
            <p:cNvPr id="38" name="Picture 37">
              <a:extLst>
                <a:ext uri="{FF2B5EF4-FFF2-40B4-BE49-F238E27FC236}">
                  <a16:creationId xmlns:a16="http://schemas.microsoft.com/office/drawing/2014/main" id="{3B723F89-713F-594E-93FC-4D59C6F91F04}"/>
                </a:ext>
              </a:extLst>
            </p:cNvPr>
            <p:cNvPicPr>
              <a:picLocks noChangeAspect="1"/>
            </p:cNvPicPr>
            <p:nvPr/>
          </p:nvPicPr>
          <p:blipFill>
            <a:blip r:embed="rId3"/>
            <a:stretch>
              <a:fillRect/>
            </a:stretch>
          </p:blipFill>
          <p:spPr>
            <a:xfrm flipH="1">
              <a:off x="3143579" y="3707385"/>
              <a:ext cx="106710" cy="109728"/>
            </a:xfrm>
            <a:prstGeom prst="rect">
              <a:avLst/>
            </a:prstGeom>
          </p:spPr>
        </p:pic>
        <p:pic>
          <p:nvPicPr>
            <p:cNvPr id="39" name="Picture 38">
              <a:extLst>
                <a:ext uri="{FF2B5EF4-FFF2-40B4-BE49-F238E27FC236}">
                  <a16:creationId xmlns:a16="http://schemas.microsoft.com/office/drawing/2014/main" id="{8DD4DCC3-2467-2949-BCD4-6A4F9BF92566}"/>
                </a:ext>
              </a:extLst>
            </p:cNvPr>
            <p:cNvPicPr>
              <a:picLocks noChangeAspect="1"/>
            </p:cNvPicPr>
            <p:nvPr/>
          </p:nvPicPr>
          <p:blipFill>
            <a:blip r:embed="rId3"/>
            <a:stretch>
              <a:fillRect/>
            </a:stretch>
          </p:blipFill>
          <p:spPr>
            <a:xfrm flipH="1">
              <a:off x="3352525" y="3707385"/>
              <a:ext cx="106710" cy="109728"/>
            </a:xfrm>
            <a:prstGeom prst="rect">
              <a:avLst/>
            </a:prstGeom>
          </p:spPr>
        </p:pic>
        <p:pic>
          <p:nvPicPr>
            <p:cNvPr id="40" name="Picture 39">
              <a:extLst>
                <a:ext uri="{FF2B5EF4-FFF2-40B4-BE49-F238E27FC236}">
                  <a16:creationId xmlns:a16="http://schemas.microsoft.com/office/drawing/2014/main" id="{B1FC04A7-F8F0-B945-9304-58EC9FD5D258}"/>
                </a:ext>
              </a:extLst>
            </p:cNvPr>
            <p:cNvPicPr>
              <a:picLocks noChangeAspect="1"/>
            </p:cNvPicPr>
            <p:nvPr/>
          </p:nvPicPr>
          <p:blipFill>
            <a:blip r:embed="rId3"/>
            <a:stretch>
              <a:fillRect/>
            </a:stretch>
          </p:blipFill>
          <p:spPr>
            <a:xfrm flipH="1">
              <a:off x="3561471" y="3707385"/>
              <a:ext cx="106710" cy="109728"/>
            </a:xfrm>
            <a:prstGeom prst="rect">
              <a:avLst/>
            </a:prstGeom>
          </p:spPr>
        </p:pic>
        <p:pic>
          <p:nvPicPr>
            <p:cNvPr id="41" name="Picture 40">
              <a:extLst>
                <a:ext uri="{FF2B5EF4-FFF2-40B4-BE49-F238E27FC236}">
                  <a16:creationId xmlns:a16="http://schemas.microsoft.com/office/drawing/2014/main" id="{E82BCA8F-3961-D549-BE15-AA58502BEEB5}"/>
                </a:ext>
              </a:extLst>
            </p:cNvPr>
            <p:cNvPicPr>
              <a:picLocks noChangeAspect="1"/>
            </p:cNvPicPr>
            <p:nvPr/>
          </p:nvPicPr>
          <p:blipFill>
            <a:blip r:embed="rId3"/>
            <a:stretch>
              <a:fillRect/>
            </a:stretch>
          </p:blipFill>
          <p:spPr>
            <a:xfrm flipH="1">
              <a:off x="3770417" y="3707385"/>
              <a:ext cx="106710" cy="109728"/>
            </a:xfrm>
            <a:prstGeom prst="rect">
              <a:avLst/>
            </a:prstGeom>
          </p:spPr>
        </p:pic>
        <p:pic>
          <p:nvPicPr>
            <p:cNvPr id="42" name="Picture 41">
              <a:extLst>
                <a:ext uri="{FF2B5EF4-FFF2-40B4-BE49-F238E27FC236}">
                  <a16:creationId xmlns:a16="http://schemas.microsoft.com/office/drawing/2014/main" id="{6F92A81F-3C6D-CC45-B07C-E054E1AEBC5C}"/>
                </a:ext>
              </a:extLst>
            </p:cNvPr>
            <p:cNvPicPr>
              <a:picLocks noChangeAspect="1"/>
            </p:cNvPicPr>
            <p:nvPr/>
          </p:nvPicPr>
          <p:blipFill>
            <a:blip r:embed="rId3"/>
            <a:stretch>
              <a:fillRect/>
            </a:stretch>
          </p:blipFill>
          <p:spPr>
            <a:xfrm flipH="1">
              <a:off x="3979363" y="3707385"/>
              <a:ext cx="106710" cy="109728"/>
            </a:xfrm>
            <a:prstGeom prst="rect">
              <a:avLst/>
            </a:prstGeom>
          </p:spPr>
        </p:pic>
        <p:pic>
          <p:nvPicPr>
            <p:cNvPr id="43" name="Picture 42">
              <a:extLst>
                <a:ext uri="{FF2B5EF4-FFF2-40B4-BE49-F238E27FC236}">
                  <a16:creationId xmlns:a16="http://schemas.microsoft.com/office/drawing/2014/main" id="{44FF8595-1426-D948-A3AE-82191D11B59F}"/>
                </a:ext>
              </a:extLst>
            </p:cNvPr>
            <p:cNvPicPr>
              <a:picLocks noChangeAspect="1"/>
            </p:cNvPicPr>
            <p:nvPr/>
          </p:nvPicPr>
          <p:blipFill>
            <a:blip r:embed="rId3"/>
            <a:stretch>
              <a:fillRect/>
            </a:stretch>
          </p:blipFill>
          <p:spPr>
            <a:xfrm flipH="1">
              <a:off x="4188309" y="3707385"/>
              <a:ext cx="106710" cy="109728"/>
            </a:xfrm>
            <a:prstGeom prst="rect">
              <a:avLst/>
            </a:prstGeom>
          </p:spPr>
        </p:pic>
        <p:pic>
          <p:nvPicPr>
            <p:cNvPr id="44" name="Picture 43">
              <a:extLst>
                <a:ext uri="{FF2B5EF4-FFF2-40B4-BE49-F238E27FC236}">
                  <a16:creationId xmlns:a16="http://schemas.microsoft.com/office/drawing/2014/main" id="{FE7D0F9C-ADFF-DC47-A9A7-F588D61258D7}"/>
                </a:ext>
              </a:extLst>
            </p:cNvPr>
            <p:cNvPicPr>
              <a:picLocks noChangeAspect="1"/>
            </p:cNvPicPr>
            <p:nvPr/>
          </p:nvPicPr>
          <p:blipFill>
            <a:blip r:embed="rId3"/>
            <a:stretch>
              <a:fillRect/>
            </a:stretch>
          </p:blipFill>
          <p:spPr>
            <a:xfrm flipH="1">
              <a:off x="4397255" y="3707385"/>
              <a:ext cx="106710" cy="109728"/>
            </a:xfrm>
            <a:prstGeom prst="rect">
              <a:avLst/>
            </a:prstGeom>
          </p:spPr>
        </p:pic>
        <p:pic>
          <p:nvPicPr>
            <p:cNvPr id="45" name="Picture 44">
              <a:extLst>
                <a:ext uri="{FF2B5EF4-FFF2-40B4-BE49-F238E27FC236}">
                  <a16:creationId xmlns:a16="http://schemas.microsoft.com/office/drawing/2014/main" id="{BB19815A-FF79-474F-AE1E-4D70B7886891}"/>
                </a:ext>
              </a:extLst>
            </p:cNvPr>
            <p:cNvPicPr>
              <a:picLocks noChangeAspect="1"/>
            </p:cNvPicPr>
            <p:nvPr/>
          </p:nvPicPr>
          <p:blipFill>
            <a:blip r:embed="rId3"/>
            <a:stretch>
              <a:fillRect/>
            </a:stretch>
          </p:blipFill>
          <p:spPr>
            <a:xfrm flipH="1">
              <a:off x="4606201" y="3707385"/>
              <a:ext cx="106710" cy="109728"/>
            </a:xfrm>
            <a:prstGeom prst="rect">
              <a:avLst/>
            </a:prstGeom>
          </p:spPr>
        </p:pic>
        <p:pic>
          <p:nvPicPr>
            <p:cNvPr id="46" name="Picture 45">
              <a:extLst>
                <a:ext uri="{FF2B5EF4-FFF2-40B4-BE49-F238E27FC236}">
                  <a16:creationId xmlns:a16="http://schemas.microsoft.com/office/drawing/2014/main" id="{D6E6A74A-FB18-F241-A498-9095CDCDB9BB}"/>
                </a:ext>
              </a:extLst>
            </p:cNvPr>
            <p:cNvPicPr>
              <a:picLocks noChangeAspect="1"/>
            </p:cNvPicPr>
            <p:nvPr/>
          </p:nvPicPr>
          <p:blipFill>
            <a:blip r:embed="rId3"/>
            <a:stretch>
              <a:fillRect/>
            </a:stretch>
          </p:blipFill>
          <p:spPr>
            <a:xfrm flipH="1">
              <a:off x="4815147" y="3707385"/>
              <a:ext cx="106710" cy="109728"/>
            </a:xfrm>
            <a:prstGeom prst="rect">
              <a:avLst/>
            </a:prstGeom>
          </p:spPr>
        </p:pic>
        <p:pic>
          <p:nvPicPr>
            <p:cNvPr id="47" name="Picture 46">
              <a:extLst>
                <a:ext uri="{FF2B5EF4-FFF2-40B4-BE49-F238E27FC236}">
                  <a16:creationId xmlns:a16="http://schemas.microsoft.com/office/drawing/2014/main" id="{BA634CD4-EA6D-3548-A56A-95B91886B54A}"/>
                </a:ext>
              </a:extLst>
            </p:cNvPr>
            <p:cNvPicPr>
              <a:picLocks noChangeAspect="1"/>
            </p:cNvPicPr>
            <p:nvPr/>
          </p:nvPicPr>
          <p:blipFill>
            <a:blip r:embed="rId3"/>
            <a:stretch>
              <a:fillRect/>
            </a:stretch>
          </p:blipFill>
          <p:spPr>
            <a:xfrm flipH="1">
              <a:off x="5024093" y="3707385"/>
              <a:ext cx="106710" cy="109728"/>
            </a:xfrm>
            <a:prstGeom prst="rect">
              <a:avLst/>
            </a:prstGeom>
          </p:spPr>
        </p:pic>
        <p:pic>
          <p:nvPicPr>
            <p:cNvPr id="48" name="Picture 47">
              <a:extLst>
                <a:ext uri="{FF2B5EF4-FFF2-40B4-BE49-F238E27FC236}">
                  <a16:creationId xmlns:a16="http://schemas.microsoft.com/office/drawing/2014/main" id="{A66099A2-3D29-7D42-A043-905B780D2E0F}"/>
                </a:ext>
              </a:extLst>
            </p:cNvPr>
            <p:cNvPicPr>
              <a:picLocks noChangeAspect="1"/>
            </p:cNvPicPr>
            <p:nvPr/>
          </p:nvPicPr>
          <p:blipFill>
            <a:blip r:embed="rId3"/>
            <a:stretch>
              <a:fillRect/>
            </a:stretch>
          </p:blipFill>
          <p:spPr>
            <a:xfrm flipH="1">
              <a:off x="5233039" y="3707385"/>
              <a:ext cx="106710" cy="109728"/>
            </a:xfrm>
            <a:prstGeom prst="rect">
              <a:avLst/>
            </a:prstGeom>
          </p:spPr>
        </p:pic>
        <p:pic>
          <p:nvPicPr>
            <p:cNvPr id="49" name="Picture 48">
              <a:extLst>
                <a:ext uri="{FF2B5EF4-FFF2-40B4-BE49-F238E27FC236}">
                  <a16:creationId xmlns:a16="http://schemas.microsoft.com/office/drawing/2014/main" id="{3B05C8D7-E71A-B142-93EF-1640EB08B47C}"/>
                </a:ext>
              </a:extLst>
            </p:cNvPr>
            <p:cNvPicPr>
              <a:picLocks noChangeAspect="1"/>
            </p:cNvPicPr>
            <p:nvPr/>
          </p:nvPicPr>
          <p:blipFill>
            <a:blip r:embed="rId3"/>
            <a:stretch>
              <a:fillRect/>
            </a:stretch>
          </p:blipFill>
          <p:spPr>
            <a:xfrm flipH="1">
              <a:off x="5441985" y="3707385"/>
              <a:ext cx="106710" cy="109728"/>
            </a:xfrm>
            <a:prstGeom prst="rect">
              <a:avLst/>
            </a:prstGeom>
          </p:spPr>
        </p:pic>
        <p:pic>
          <p:nvPicPr>
            <p:cNvPr id="50" name="Picture 49">
              <a:extLst>
                <a:ext uri="{FF2B5EF4-FFF2-40B4-BE49-F238E27FC236}">
                  <a16:creationId xmlns:a16="http://schemas.microsoft.com/office/drawing/2014/main" id="{B4168C01-B4FD-F944-BE09-D947A197ED21}"/>
                </a:ext>
              </a:extLst>
            </p:cNvPr>
            <p:cNvPicPr>
              <a:picLocks noChangeAspect="1"/>
            </p:cNvPicPr>
            <p:nvPr/>
          </p:nvPicPr>
          <p:blipFill>
            <a:blip r:embed="rId3"/>
            <a:stretch>
              <a:fillRect/>
            </a:stretch>
          </p:blipFill>
          <p:spPr>
            <a:xfrm flipH="1">
              <a:off x="5650931" y="3707385"/>
              <a:ext cx="106710" cy="109728"/>
            </a:xfrm>
            <a:prstGeom prst="rect">
              <a:avLst/>
            </a:prstGeom>
          </p:spPr>
        </p:pic>
        <p:pic>
          <p:nvPicPr>
            <p:cNvPr id="51" name="Picture 50">
              <a:extLst>
                <a:ext uri="{FF2B5EF4-FFF2-40B4-BE49-F238E27FC236}">
                  <a16:creationId xmlns:a16="http://schemas.microsoft.com/office/drawing/2014/main" id="{BF590175-B331-5C4E-8407-79D9821E778F}"/>
                </a:ext>
              </a:extLst>
            </p:cNvPr>
            <p:cNvPicPr>
              <a:picLocks noChangeAspect="1"/>
            </p:cNvPicPr>
            <p:nvPr/>
          </p:nvPicPr>
          <p:blipFill>
            <a:blip r:embed="rId3"/>
            <a:stretch>
              <a:fillRect/>
            </a:stretch>
          </p:blipFill>
          <p:spPr>
            <a:xfrm flipH="1">
              <a:off x="5859877" y="3707385"/>
              <a:ext cx="106710" cy="109728"/>
            </a:xfrm>
            <a:prstGeom prst="rect">
              <a:avLst/>
            </a:prstGeom>
          </p:spPr>
        </p:pic>
        <p:pic>
          <p:nvPicPr>
            <p:cNvPr id="52" name="Picture 51">
              <a:extLst>
                <a:ext uri="{FF2B5EF4-FFF2-40B4-BE49-F238E27FC236}">
                  <a16:creationId xmlns:a16="http://schemas.microsoft.com/office/drawing/2014/main" id="{AB991BA2-044C-F44F-95C2-23A8A0BF48CD}"/>
                </a:ext>
              </a:extLst>
            </p:cNvPr>
            <p:cNvPicPr>
              <a:picLocks noChangeAspect="1"/>
            </p:cNvPicPr>
            <p:nvPr/>
          </p:nvPicPr>
          <p:blipFill>
            <a:blip r:embed="rId3"/>
            <a:stretch>
              <a:fillRect/>
            </a:stretch>
          </p:blipFill>
          <p:spPr>
            <a:xfrm flipH="1">
              <a:off x="6068823" y="3707385"/>
              <a:ext cx="106710" cy="109728"/>
            </a:xfrm>
            <a:prstGeom prst="rect">
              <a:avLst/>
            </a:prstGeom>
          </p:spPr>
        </p:pic>
        <p:pic>
          <p:nvPicPr>
            <p:cNvPr id="53" name="Picture 52">
              <a:extLst>
                <a:ext uri="{FF2B5EF4-FFF2-40B4-BE49-F238E27FC236}">
                  <a16:creationId xmlns:a16="http://schemas.microsoft.com/office/drawing/2014/main" id="{969D91B4-619B-4C4C-A28C-38C308097BC1}"/>
                </a:ext>
              </a:extLst>
            </p:cNvPr>
            <p:cNvPicPr>
              <a:picLocks noChangeAspect="1"/>
            </p:cNvPicPr>
            <p:nvPr/>
          </p:nvPicPr>
          <p:blipFill>
            <a:blip r:embed="rId3"/>
            <a:stretch>
              <a:fillRect/>
            </a:stretch>
          </p:blipFill>
          <p:spPr>
            <a:xfrm flipH="1">
              <a:off x="6277769" y="3707385"/>
              <a:ext cx="106710" cy="109728"/>
            </a:xfrm>
            <a:prstGeom prst="rect">
              <a:avLst/>
            </a:prstGeom>
          </p:spPr>
        </p:pic>
        <p:pic>
          <p:nvPicPr>
            <p:cNvPr id="54" name="Picture 53">
              <a:extLst>
                <a:ext uri="{FF2B5EF4-FFF2-40B4-BE49-F238E27FC236}">
                  <a16:creationId xmlns:a16="http://schemas.microsoft.com/office/drawing/2014/main" id="{8E849FEE-0B7E-9242-B785-E8CAD2AA1CE2}"/>
                </a:ext>
              </a:extLst>
            </p:cNvPr>
            <p:cNvPicPr>
              <a:picLocks noChangeAspect="1"/>
            </p:cNvPicPr>
            <p:nvPr/>
          </p:nvPicPr>
          <p:blipFill>
            <a:blip r:embed="rId3"/>
            <a:stretch>
              <a:fillRect/>
            </a:stretch>
          </p:blipFill>
          <p:spPr>
            <a:xfrm flipH="1">
              <a:off x="6486715" y="3707385"/>
              <a:ext cx="106710" cy="109728"/>
            </a:xfrm>
            <a:prstGeom prst="rect">
              <a:avLst/>
            </a:prstGeom>
          </p:spPr>
        </p:pic>
        <p:pic>
          <p:nvPicPr>
            <p:cNvPr id="55" name="Picture 54">
              <a:extLst>
                <a:ext uri="{FF2B5EF4-FFF2-40B4-BE49-F238E27FC236}">
                  <a16:creationId xmlns:a16="http://schemas.microsoft.com/office/drawing/2014/main" id="{7B6B72D4-0F5E-FB43-9178-2D4007666658}"/>
                </a:ext>
              </a:extLst>
            </p:cNvPr>
            <p:cNvPicPr>
              <a:picLocks noChangeAspect="1"/>
            </p:cNvPicPr>
            <p:nvPr/>
          </p:nvPicPr>
          <p:blipFill>
            <a:blip r:embed="rId3"/>
            <a:stretch>
              <a:fillRect/>
            </a:stretch>
          </p:blipFill>
          <p:spPr>
            <a:xfrm flipH="1">
              <a:off x="6695661" y="3707385"/>
              <a:ext cx="106710" cy="109728"/>
            </a:xfrm>
            <a:prstGeom prst="rect">
              <a:avLst/>
            </a:prstGeom>
          </p:spPr>
        </p:pic>
        <p:pic>
          <p:nvPicPr>
            <p:cNvPr id="56" name="Picture 55">
              <a:extLst>
                <a:ext uri="{FF2B5EF4-FFF2-40B4-BE49-F238E27FC236}">
                  <a16:creationId xmlns:a16="http://schemas.microsoft.com/office/drawing/2014/main" id="{6340C7D6-3D9D-C640-BB8B-B1630660DD9B}"/>
                </a:ext>
              </a:extLst>
            </p:cNvPr>
            <p:cNvPicPr>
              <a:picLocks noChangeAspect="1"/>
            </p:cNvPicPr>
            <p:nvPr/>
          </p:nvPicPr>
          <p:blipFill>
            <a:blip r:embed="rId3"/>
            <a:stretch>
              <a:fillRect/>
            </a:stretch>
          </p:blipFill>
          <p:spPr>
            <a:xfrm flipH="1">
              <a:off x="6904607" y="3707385"/>
              <a:ext cx="106710" cy="109728"/>
            </a:xfrm>
            <a:prstGeom prst="rect">
              <a:avLst/>
            </a:prstGeom>
          </p:spPr>
        </p:pic>
        <p:pic>
          <p:nvPicPr>
            <p:cNvPr id="57" name="Picture 56">
              <a:extLst>
                <a:ext uri="{FF2B5EF4-FFF2-40B4-BE49-F238E27FC236}">
                  <a16:creationId xmlns:a16="http://schemas.microsoft.com/office/drawing/2014/main" id="{3DE5E573-2F0B-B34E-AFF4-940436595B92}"/>
                </a:ext>
              </a:extLst>
            </p:cNvPr>
            <p:cNvPicPr>
              <a:picLocks noChangeAspect="1"/>
            </p:cNvPicPr>
            <p:nvPr/>
          </p:nvPicPr>
          <p:blipFill>
            <a:blip r:embed="rId3"/>
            <a:stretch>
              <a:fillRect/>
            </a:stretch>
          </p:blipFill>
          <p:spPr>
            <a:xfrm flipH="1">
              <a:off x="7113553" y="3707385"/>
              <a:ext cx="106710" cy="109728"/>
            </a:xfrm>
            <a:prstGeom prst="rect">
              <a:avLst/>
            </a:prstGeom>
          </p:spPr>
        </p:pic>
        <p:pic>
          <p:nvPicPr>
            <p:cNvPr id="58" name="Picture 57">
              <a:extLst>
                <a:ext uri="{FF2B5EF4-FFF2-40B4-BE49-F238E27FC236}">
                  <a16:creationId xmlns:a16="http://schemas.microsoft.com/office/drawing/2014/main" id="{CD396F8D-E8E7-F443-BE19-976D6B9B2F31}"/>
                </a:ext>
              </a:extLst>
            </p:cNvPr>
            <p:cNvPicPr>
              <a:picLocks noChangeAspect="1"/>
            </p:cNvPicPr>
            <p:nvPr/>
          </p:nvPicPr>
          <p:blipFill>
            <a:blip r:embed="rId3"/>
            <a:stretch>
              <a:fillRect/>
            </a:stretch>
          </p:blipFill>
          <p:spPr>
            <a:xfrm flipH="1">
              <a:off x="7322499" y="3707385"/>
              <a:ext cx="106710" cy="109728"/>
            </a:xfrm>
            <a:prstGeom prst="rect">
              <a:avLst/>
            </a:prstGeom>
          </p:spPr>
        </p:pic>
        <p:pic>
          <p:nvPicPr>
            <p:cNvPr id="59" name="Picture 58">
              <a:extLst>
                <a:ext uri="{FF2B5EF4-FFF2-40B4-BE49-F238E27FC236}">
                  <a16:creationId xmlns:a16="http://schemas.microsoft.com/office/drawing/2014/main" id="{F426BE4E-7BA5-8340-AD98-40A7025F8573}"/>
                </a:ext>
              </a:extLst>
            </p:cNvPr>
            <p:cNvPicPr>
              <a:picLocks noChangeAspect="1"/>
            </p:cNvPicPr>
            <p:nvPr/>
          </p:nvPicPr>
          <p:blipFill>
            <a:blip r:embed="rId3"/>
            <a:stretch>
              <a:fillRect/>
            </a:stretch>
          </p:blipFill>
          <p:spPr>
            <a:xfrm flipH="1">
              <a:off x="7531445" y="3707385"/>
              <a:ext cx="106710" cy="109728"/>
            </a:xfrm>
            <a:prstGeom prst="rect">
              <a:avLst/>
            </a:prstGeom>
          </p:spPr>
        </p:pic>
        <p:pic>
          <p:nvPicPr>
            <p:cNvPr id="60" name="Picture 59">
              <a:extLst>
                <a:ext uri="{FF2B5EF4-FFF2-40B4-BE49-F238E27FC236}">
                  <a16:creationId xmlns:a16="http://schemas.microsoft.com/office/drawing/2014/main" id="{69AD30C7-A94A-F049-92E2-8815B6120C85}"/>
                </a:ext>
              </a:extLst>
            </p:cNvPr>
            <p:cNvPicPr>
              <a:picLocks noChangeAspect="1"/>
            </p:cNvPicPr>
            <p:nvPr/>
          </p:nvPicPr>
          <p:blipFill>
            <a:blip r:embed="rId3"/>
            <a:stretch>
              <a:fillRect/>
            </a:stretch>
          </p:blipFill>
          <p:spPr>
            <a:xfrm flipH="1">
              <a:off x="2621214" y="3707385"/>
              <a:ext cx="106710" cy="109728"/>
            </a:xfrm>
            <a:prstGeom prst="rect">
              <a:avLst/>
            </a:prstGeom>
          </p:spPr>
        </p:pic>
        <p:pic>
          <p:nvPicPr>
            <p:cNvPr id="61" name="Picture 60">
              <a:extLst>
                <a:ext uri="{FF2B5EF4-FFF2-40B4-BE49-F238E27FC236}">
                  <a16:creationId xmlns:a16="http://schemas.microsoft.com/office/drawing/2014/main" id="{1A4CAC6A-6E38-B341-83C0-86E032019366}"/>
                </a:ext>
              </a:extLst>
            </p:cNvPr>
            <p:cNvPicPr>
              <a:picLocks noChangeAspect="1"/>
            </p:cNvPicPr>
            <p:nvPr/>
          </p:nvPicPr>
          <p:blipFill>
            <a:blip r:embed="rId3"/>
            <a:stretch>
              <a:fillRect/>
            </a:stretch>
          </p:blipFill>
          <p:spPr>
            <a:xfrm flipH="1">
              <a:off x="2830160" y="3707385"/>
              <a:ext cx="106710" cy="109728"/>
            </a:xfrm>
            <a:prstGeom prst="rect">
              <a:avLst/>
            </a:prstGeom>
          </p:spPr>
        </p:pic>
        <p:pic>
          <p:nvPicPr>
            <p:cNvPr id="62" name="Picture 61">
              <a:extLst>
                <a:ext uri="{FF2B5EF4-FFF2-40B4-BE49-F238E27FC236}">
                  <a16:creationId xmlns:a16="http://schemas.microsoft.com/office/drawing/2014/main" id="{8E4CE6B4-A4C8-0540-A01C-7A6413BD4167}"/>
                </a:ext>
              </a:extLst>
            </p:cNvPr>
            <p:cNvPicPr>
              <a:picLocks noChangeAspect="1"/>
            </p:cNvPicPr>
            <p:nvPr/>
          </p:nvPicPr>
          <p:blipFill>
            <a:blip r:embed="rId3"/>
            <a:stretch>
              <a:fillRect/>
            </a:stretch>
          </p:blipFill>
          <p:spPr>
            <a:xfrm flipH="1">
              <a:off x="3039106" y="3707385"/>
              <a:ext cx="106710" cy="109728"/>
            </a:xfrm>
            <a:prstGeom prst="rect">
              <a:avLst/>
            </a:prstGeom>
          </p:spPr>
        </p:pic>
        <p:pic>
          <p:nvPicPr>
            <p:cNvPr id="63" name="Picture 62">
              <a:extLst>
                <a:ext uri="{FF2B5EF4-FFF2-40B4-BE49-F238E27FC236}">
                  <a16:creationId xmlns:a16="http://schemas.microsoft.com/office/drawing/2014/main" id="{8442BF9B-1C5B-0D49-9279-046CAC3C4CFC}"/>
                </a:ext>
              </a:extLst>
            </p:cNvPr>
            <p:cNvPicPr>
              <a:picLocks noChangeAspect="1"/>
            </p:cNvPicPr>
            <p:nvPr/>
          </p:nvPicPr>
          <p:blipFill>
            <a:blip r:embed="rId3"/>
            <a:stretch>
              <a:fillRect/>
            </a:stretch>
          </p:blipFill>
          <p:spPr>
            <a:xfrm flipH="1">
              <a:off x="3248052" y="3707385"/>
              <a:ext cx="106710" cy="109728"/>
            </a:xfrm>
            <a:prstGeom prst="rect">
              <a:avLst/>
            </a:prstGeom>
          </p:spPr>
        </p:pic>
        <p:pic>
          <p:nvPicPr>
            <p:cNvPr id="64" name="Picture 63">
              <a:extLst>
                <a:ext uri="{FF2B5EF4-FFF2-40B4-BE49-F238E27FC236}">
                  <a16:creationId xmlns:a16="http://schemas.microsoft.com/office/drawing/2014/main" id="{910FCCEF-E69B-0A4D-B0E2-4A55CFB29392}"/>
                </a:ext>
              </a:extLst>
            </p:cNvPr>
            <p:cNvPicPr>
              <a:picLocks noChangeAspect="1"/>
            </p:cNvPicPr>
            <p:nvPr/>
          </p:nvPicPr>
          <p:blipFill>
            <a:blip r:embed="rId3"/>
            <a:stretch>
              <a:fillRect/>
            </a:stretch>
          </p:blipFill>
          <p:spPr>
            <a:xfrm flipH="1">
              <a:off x="3456998" y="3707385"/>
              <a:ext cx="106710" cy="109728"/>
            </a:xfrm>
            <a:prstGeom prst="rect">
              <a:avLst/>
            </a:prstGeom>
          </p:spPr>
        </p:pic>
        <p:pic>
          <p:nvPicPr>
            <p:cNvPr id="65" name="Picture 64">
              <a:extLst>
                <a:ext uri="{FF2B5EF4-FFF2-40B4-BE49-F238E27FC236}">
                  <a16:creationId xmlns:a16="http://schemas.microsoft.com/office/drawing/2014/main" id="{7FD3CE26-7DE1-AC4E-BD9D-5D43C0222477}"/>
                </a:ext>
              </a:extLst>
            </p:cNvPr>
            <p:cNvPicPr>
              <a:picLocks noChangeAspect="1"/>
            </p:cNvPicPr>
            <p:nvPr/>
          </p:nvPicPr>
          <p:blipFill>
            <a:blip r:embed="rId3"/>
            <a:stretch>
              <a:fillRect/>
            </a:stretch>
          </p:blipFill>
          <p:spPr>
            <a:xfrm flipH="1">
              <a:off x="3665944" y="3707385"/>
              <a:ext cx="106710" cy="109728"/>
            </a:xfrm>
            <a:prstGeom prst="rect">
              <a:avLst/>
            </a:prstGeom>
          </p:spPr>
        </p:pic>
        <p:pic>
          <p:nvPicPr>
            <p:cNvPr id="66" name="Picture 65">
              <a:extLst>
                <a:ext uri="{FF2B5EF4-FFF2-40B4-BE49-F238E27FC236}">
                  <a16:creationId xmlns:a16="http://schemas.microsoft.com/office/drawing/2014/main" id="{A9806453-3843-7F4D-A22B-F491FE94FF61}"/>
                </a:ext>
              </a:extLst>
            </p:cNvPr>
            <p:cNvPicPr>
              <a:picLocks noChangeAspect="1"/>
            </p:cNvPicPr>
            <p:nvPr/>
          </p:nvPicPr>
          <p:blipFill>
            <a:blip r:embed="rId3"/>
            <a:stretch>
              <a:fillRect/>
            </a:stretch>
          </p:blipFill>
          <p:spPr>
            <a:xfrm flipH="1">
              <a:off x="3874890" y="3707385"/>
              <a:ext cx="106710" cy="109728"/>
            </a:xfrm>
            <a:prstGeom prst="rect">
              <a:avLst/>
            </a:prstGeom>
          </p:spPr>
        </p:pic>
        <p:pic>
          <p:nvPicPr>
            <p:cNvPr id="67" name="Picture 66">
              <a:extLst>
                <a:ext uri="{FF2B5EF4-FFF2-40B4-BE49-F238E27FC236}">
                  <a16:creationId xmlns:a16="http://schemas.microsoft.com/office/drawing/2014/main" id="{2C2DD25C-38C6-164C-AC32-3DDBC4D4CD97}"/>
                </a:ext>
              </a:extLst>
            </p:cNvPr>
            <p:cNvPicPr>
              <a:picLocks noChangeAspect="1"/>
            </p:cNvPicPr>
            <p:nvPr/>
          </p:nvPicPr>
          <p:blipFill>
            <a:blip r:embed="rId3"/>
            <a:stretch>
              <a:fillRect/>
            </a:stretch>
          </p:blipFill>
          <p:spPr>
            <a:xfrm flipH="1">
              <a:off x="4083836" y="3707385"/>
              <a:ext cx="106710" cy="109728"/>
            </a:xfrm>
            <a:prstGeom prst="rect">
              <a:avLst/>
            </a:prstGeom>
          </p:spPr>
        </p:pic>
        <p:pic>
          <p:nvPicPr>
            <p:cNvPr id="68" name="Picture 67">
              <a:extLst>
                <a:ext uri="{FF2B5EF4-FFF2-40B4-BE49-F238E27FC236}">
                  <a16:creationId xmlns:a16="http://schemas.microsoft.com/office/drawing/2014/main" id="{81C2395A-EDD9-E04A-B5B7-77EA06566AAD}"/>
                </a:ext>
              </a:extLst>
            </p:cNvPr>
            <p:cNvPicPr>
              <a:picLocks noChangeAspect="1"/>
            </p:cNvPicPr>
            <p:nvPr/>
          </p:nvPicPr>
          <p:blipFill>
            <a:blip r:embed="rId3"/>
            <a:stretch>
              <a:fillRect/>
            </a:stretch>
          </p:blipFill>
          <p:spPr>
            <a:xfrm flipH="1">
              <a:off x="4292782" y="3707385"/>
              <a:ext cx="106710" cy="109728"/>
            </a:xfrm>
            <a:prstGeom prst="rect">
              <a:avLst/>
            </a:prstGeom>
          </p:spPr>
        </p:pic>
        <p:pic>
          <p:nvPicPr>
            <p:cNvPr id="69" name="Picture 68">
              <a:extLst>
                <a:ext uri="{FF2B5EF4-FFF2-40B4-BE49-F238E27FC236}">
                  <a16:creationId xmlns:a16="http://schemas.microsoft.com/office/drawing/2014/main" id="{35E0D9AC-5967-AA49-9342-770A4521ECCB}"/>
                </a:ext>
              </a:extLst>
            </p:cNvPr>
            <p:cNvPicPr>
              <a:picLocks noChangeAspect="1"/>
            </p:cNvPicPr>
            <p:nvPr/>
          </p:nvPicPr>
          <p:blipFill>
            <a:blip r:embed="rId3"/>
            <a:stretch>
              <a:fillRect/>
            </a:stretch>
          </p:blipFill>
          <p:spPr>
            <a:xfrm flipH="1">
              <a:off x="4501728" y="3707385"/>
              <a:ext cx="106710" cy="109728"/>
            </a:xfrm>
            <a:prstGeom prst="rect">
              <a:avLst/>
            </a:prstGeom>
          </p:spPr>
        </p:pic>
        <p:pic>
          <p:nvPicPr>
            <p:cNvPr id="70" name="Picture 69">
              <a:extLst>
                <a:ext uri="{FF2B5EF4-FFF2-40B4-BE49-F238E27FC236}">
                  <a16:creationId xmlns:a16="http://schemas.microsoft.com/office/drawing/2014/main" id="{A6893BF5-2076-F944-826E-0E2857D8FAF5}"/>
                </a:ext>
              </a:extLst>
            </p:cNvPr>
            <p:cNvPicPr>
              <a:picLocks noChangeAspect="1"/>
            </p:cNvPicPr>
            <p:nvPr/>
          </p:nvPicPr>
          <p:blipFill>
            <a:blip r:embed="rId3"/>
            <a:stretch>
              <a:fillRect/>
            </a:stretch>
          </p:blipFill>
          <p:spPr>
            <a:xfrm flipH="1">
              <a:off x="4710674" y="3707385"/>
              <a:ext cx="106710" cy="109728"/>
            </a:xfrm>
            <a:prstGeom prst="rect">
              <a:avLst/>
            </a:prstGeom>
          </p:spPr>
        </p:pic>
        <p:pic>
          <p:nvPicPr>
            <p:cNvPr id="71" name="Picture 70">
              <a:extLst>
                <a:ext uri="{FF2B5EF4-FFF2-40B4-BE49-F238E27FC236}">
                  <a16:creationId xmlns:a16="http://schemas.microsoft.com/office/drawing/2014/main" id="{1F73FA7B-F299-8D4E-84D8-162B9E4FDF5A}"/>
                </a:ext>
              </a:extLst>
            </p:cNvPr>
            <p:cNvPicPr>
              <a:picLocks noChangeAspect="1"/>
            </p:cNvPicPr>
            <p:nvPr/>
          </p:nvPicPr>
          <p:blipFill>
            <a:blip r:embed="rId3"/>
            <a:stretch>
              <a:fillRect/>
            </a:stretch>
          </p:blipFill>
          <p:spPr>
            <a:xfrm flipH="1">
              <a:off x="4919620" y="3707385"/>
              <a:ext cx="106710" cy="109728"/>
            </a:xfrm>
            <a:prstGeom prst="rect">
              <a:avLst/>
            </a:prstGeom>
          </p:spPr>
        </p:pic>
        <p:pic>
          <p:nvPicPr>
            <p:cNvPr id="72" name="Picture 71">
              <a:extLst>
                <a:ext uri="{FF2B5EF4-FFF2-40B4-BE49-F238E27FC236}">
                  <a16:creationId xmlns:a16="http://schemas.microsoft.com/office/drawing/2014/main" id="{FAC34C76-D3FC-014A-ABF1-B742FDD9B3A8}"/>
                </a:ext>
              </a:extLst>
            </p:cNvPr>
            <p:cNvPicPr>
              <a:picLocks noChangeAspect="1"/>
            </p:cNvPicPr>
            <p:nvPr/>
          </p:nvPicPr>
          <p:blipFill>
            <a:blip r:embed="rId3"/>
            <a:stretch>
              <a:fillRect/>
            </a:stretch>
          </p:blipFill>
          <p:spPr>
            <a:xfrm flipH="1">
              <a:off x="5128566" y="3707385"/>
              <a:ext cx="106710" cy="109728"/>
            </a:xfrm>
            <a:prstGeom prst="rect">
              <a:avLst/>
            </a:prstGeom>
          </p:spPr>
        </p:pic>
        <p:pic>
          <p:nvPicPr>
            <p:cNvPr id="73" name="Picture 72">
              <a:extLst>
                <a:ext uri="{FF2B5EF4-FFF2-40B4-BE49-F238E27FC236}">
                  <a16:creationId xmlns:a16="http://schemas.microsoft.com/office/drawing/2014/main" id="{5DCF1001-4A31-AE41-824D-472D538C6605}"/>
                </a:ext>
              </a:extLst>
            </p:cNvPr>
            <p:cNvPicPr>
              <a:picLocks noChangeAspect="1"/>
            </p:cNvPicPr>
            <p:nvPr/>
          </p:nvPicPr>
          <p:blipFill>
            <a:blip r:embed="rId3"/>
            <a:stretch>
              <a:fillRect/>
            </a:stretch>
          </p:blipFill>
          <p:spPr>
            <a:xfrm flipH="1">
              <a:off x="5337512" y="3707385"/>
              <a:ext cx="106710" cy="109728"/>
            </a:xfrm>
            <a:prstGeom prst="rect">
              <a:avLst/>
            </a:prstGeom>
          </p:spPr>
        </p:pic>
        <p:pic>
          <p:nvPicPr>
            <p:cNvPr id="74" name="Picture 73">
              <a:extLst>
                <a:ext uri="{FF2B5EF4-FFF2-40B4-BE49-F238E27FC236}">
                  <a16:creationId xmlns:a16="http://schemas.microsoft.com/office/drawing/2014/main" id="{F935FB53-B93D-1A46-B190-DD32EEE355E0}"/>
                </a:ext>
              </a:extLst>
            </p:cNvPr>
            <p:cNvPicPr>
              <a:picLocks noChangeAspect="1"/>
            </p:cNvPicPr>
            <p:nvPr/>
          </p:nvPicPr>
          <p:blipFill>
            <a:blip r:embed="rId3"/>
            <a:stretch>
              <a:fillRect/>
            </a:stretch>
          </p:blipFill>
          <p:spPr>
            <a:xfrm flipH="1">
              <a:off x="5546458" y="3707385"/>
              <a:ext cx="106710" cy="109728"/>
            </a:xfrm>
            <a:prstGeom prst="rect">
              <a:avLst/>
            </a:prstGeom>
          </p:spPr>
        </p:pic>
        <p:pic>
          <p:nvPicPr>
            <p:cNvPr id="75" name="Picture 74">
              <a:extLst>
                <a:ext uri="{FF2B5EF4-FFF2-40B4-BE49-F238E27FC236}">
                  <a16:creationId xmlns:a16="http://schemas.microsoft.com/office/drawing/2014/main" id="{879B1E25-5048-1345-A22C-C1A9E35D65EC}"/>
                </a:ext>
              </a:extLst>
            </p:cNvPr>
            <p:cNvPicPr>
              <a:picLocks noChangeAspect="1"/>
            </p:cNvPicPr>
            <p:nvPr/>
          </p:nvPicPr>
          <p:blipFill>
            <a:blip r:embed="rId3"/>
            <a:stretch>
              <a:fillRect/>
            </a:stretch>
          </p:blipFill>
          <p:spPr>
            <a:xfrm flipH="1">
              <a:off x="5755404" y="3707385"/>
              <a:ext cx="106710" cy="109728"/>
            </a:xfrm>
            <a:prstGeom prst="rect">
              <a:avLst/>
            </a:prstGeom>
          </p:spPr>
        </p:pic>
        <p:pic>
          <p:nvPicPr>
            <p:cNvPr id="76" name="Picture 75">
              <a:extLst>
                <a:ext uri="{FF2B5EF4-FFF2-40B4-BE49-F238E27FC236}">
                  <a16:creationId xmlns:a16="http://schemas.microsoft.com/office/drawing/2014/main" id="{57EF8180-7F73-9B41-8170-F04DE51C27C9}"/>
                </a:ext>
              </a:extLst>
            </p:cNvPr>
            <p:cNvPicPr>
              <a:picLocks noChangeAspect="1"/>
            </p:cNvPicPr>
            <p:nvPr/>
          </p:nvPicPr>
          <p:blipFill>
            <a:blip r:embed="rId3"/>
            <a:stretch>
              <a:fillRect/>
            </a:stretch>
          </p:blipFill>
          <p:spPr>
            <a:xfrm flipH="1">
              <a:off x="5964350" y="3707385"/>
              <a:ext cx="106710" cy="109728"/>
            </a:xfrm>
            <a:prstGeom prst="rect">
              <a:avLst/>
            </a:prstGeom>
          </p:spPr>
        </p:pic>
        <p:pic>
          <p:nvPicPr>
            <p:cNvPr id="77" name="Picture 76">
              <a:extLst>
                <a:ext uri="{FF2B5EF4-FFF2-40B4-BE49-F238E27FC236}">
                  <a16:creationId xmlns:a16="http://schemas.microsoft.com/office/drawing/2014/main" id="{A3495E8D-7774-3544-922F-74DE97C5327E}"/>
                </a:ext>
              </a:extLst>
            </p:cNvPr>
            <p:cNvPicPr>
              <a:picLocks noChangeAspect="1"/>
            </p:cNvPicPr>
            <p:nvPr/>
          </p:nvPicPr>
          <p:blipFill>
            <a:blip r:embed="rId3"/>
            <a:stretch>
              <a:fillRect/>
            </a:stretch>
          </p:blipFill>
          <p:spPr>
            <a:xfrm flipH="1">
              <a:off x="6173296" y="3707385"/>
              <a:ext cx="106710" cy="109728"/>
            </a:xfrm>
            <a:prstGeom prst="rect">
              <a:avLst/>
            </a:prstGeom>
          </p:spPr>
        </p:pic>
        <p:pic>
          <p:nvPicPr>
            <p:cNvPr id="78" name="Picture 77">
              <a:extLst>
                <a:ext uri="{FF2B5EF4-FFF2-40B4-BE49-F238E27FC236}">
                  <a16:creationId xmlns:a16="http://schemas.microsoft.com/office/drawing/2014/main" id="{3388A6C1-FDAB-6945-9B89-697C8DC00103}"/>
                </a:ext>
              </a:extLst>
            </p:cNvPr>
            <p:cNvPicPr>
              <a:picLocks noChangeAspect="1"/>
            </p:cNvPicPr>
            <p:nvPr/>
          </p:nvPicPr>
          <p:blipFill>
            <a:blip r:embed="rId3"/>
            <a:stretch>
              <a:fillRect/>
            </a:stretch>
          </p:blipFill>
          <p:spPr>
            <a:xfrm flipH="1">
              <a:off x="6382242" y="3707385"/>
              <a:ext cx="106710" cy="109728"/>
            </a:xfrm>
            <a:prstGeom prst="rect">
              <a:avLst/>
            </a:prstGeom>
          </p:spPr>
        </p:pic>
        <p:pic>
          <p:nvPicPr>
            <p:cNvPr id="79" name="Picture 78">
              <a:extLst>
                <a:ext uri="{FF2B5EF4-FFF2-40B4-BE49-F238E27FC236}">
                  <a16:creationId xmlns:a16="http://schemas.microsoft.com/office/drawing/2014/main" id="{9746638E-7C8C-9143-967E-812E32C4AE60}"/>
                </a:ext>
              </a:extLst>
            </p:cNvPr>
            <p:cNvPicPr>
              <a:picLocks noChangeAspect="1"/>
            </p:cNvPicPr>
            <p:nvPr/>
          </p:nvPicPr>
          <p:blipFill>
            <a:blip r:embed="rId3"/>
            <a:stretch>
              <a:fillRect/>
            </a:stretch>
          </p:blipFill>
          <p:spPr>
            <a:xfrm flipH="1">
              <a:off x="6591188" y="3707385"/>
              <a:ext cx="106710" cy="109728"/>
            </a:xfrm>
            <a:prstGeom prst="rect">
              <a:avLst/>
            </a:prstGeom>
          </p:spPr>
        </p:pic>
        <p:pic>
          <p:nvPicPr>
            <p:cNvPr id="80" name="Picture 79">
              <a:extLst>
                <a:ext uri="{FF2B5EF4-FFF2-40B4-BE49-F238E27FC236}">
                  <a16:creationId xmlns:a16="http://schemas.microsoft.com/office/drawing/2014/main" id="{C71FC494-E7F0-DA4C-8645-BB861041375B}"/>
                </a:ext>
              </a:extLst>
            </p:cNvPr>
            <p:cNvPicPr>
              <a:picLocks noChangeAspect="1"/>
            </p:cNvPicPr>
            <p:nvPr/>
          </p:nvPicPr>
          <p:blipFill>
            <a:blip r:embed="rId3"/>
            <a:stretch>
              <a:fillRect/>
            </a:stretch>
          </p:blipFill>
          <p:spPr>
            <a:xfrm flipH="1">
              <a:off x="6800134" y="3707385"/>
              <a:ext cx="106710" cy="109728"/>
            </a:xfrm>
            <a:prstGeom prst="rect">
              <a:avLst/>
            </a:prstGeom>
          </p:spPr>
        </p:pic>
        <p:pic>
          <p:nvPicPr>
            <p:cNvPr id="81" name="Picture 80">
              <a:extLst>
                <a:ext uri="{FF2B5EF4-FFF2-40B4-BE49-F238E27FC236}">
                  <a16:creationId xmlns:a16="http://schemas.microsoft.com/office/drawing/2014/main" id="{01DBB440-A754-EB4E-909A-27583B6ED42F}"/>
                </a:ext>
              </a:extLst>
            </p:cNvPr>
            <p:cNvPicPr>
              <a:picLocks noChangeAspect="1"/>
            </p:cNvPicPr>
            <p:nvPr/>
          </p:nvPicPr>
          <p:blipFill>
            <a:blip r:embed="rId3"/>
            <a:stretch>
              <a:fillRect/>
            </a:stretch>
          </p:blipFill>
          <p:spPr>
            <a:xfrm flipH="1">
              <a:off x="7009080" y="3707385"/>
              <a:ext cx="106710" cy="109728"/>
            </a:xfrm>
            <a:prstGeom prst="rect">
              <a:avLst/>
            </a:prstGeom>
          </p:spPr>
        </p:pic>
        <p:pic>
          <p:nvPicPr>
            <p:cNvPr id="82" name="Picture 81">
              <a:extLst>
                <a:ext uri="{FF2B5EF4-FFF2-40B4-BE49-F238E27FC236}">
                  <a16:creationId xmlns:a16="http://schemas.microsoft.com/office/drawing/2014/main" id="{992C3D69-564B-7940-9294-36E9EC781C27}"/>
                </a:ext>
              </a:extLst>
            </p:cNvPr>
            <p:cNvPicPr>
              <a:picLocks noChangeAspect="1"/>
            </p:cNvPicPr>
            <p:nvPr/>
          </p:nvPicPr>
          <p:blipFill>
            <a:blip r:embed="rId3"/>
            <a:stretch>
              <a:fillRect/>
            </a:stretch>
          </p:blipFill>
          <p:spPr>
            <a:xfrm flipH="1">
              <a:off x="7218026" y="3707385"/>
              <a:ext cx="106710" cy="109728"/>
            </a:xfrm>
            <a:prstGeom prst="rect">
              <a:avLst/>
            </a:prstGeom>
          </p:spPr>
        </p:pic>
        <p:pic>
          <p:nvPicPr>
            <p:cNvPr id="83" name="Picture 82">
              <a:extLst>
                <a:ext uri="{FF2B5EF4-FFF2-40B4-BE49-F238E27FC236}">
                  <a16:creationId xmlns:a16="http://schemas.microsoft.com/office/drawing/2014/main" id="{D13DF499-0307-DB4F-B295-3B4C6BA7AE00}"/>
                </a:ext>
              </a:extLst>
            </p:cNvPr>
            <p:cNvPicPr>
              <a:picLocks noChangeAspect="1"/>
            </p:cNvPicPr>
            <p:nvPr/>
          </p:nvPicPr>
          <p:blipFill>
            <a:blip r:embed="rId3"/>
            <a:stretch>
              <a:fillRect/>
            </a:stretch>
          </p:blipFill>
          <p:spPr>
            <a:xfrm flipH="1">
              <a:off x="7426972" y="3707385"/>
              <a:ext cx="106710" cy="109728"/>
            </a:xfrm>
            <a:prstGeom prst="rect">
              <a:avLst/>
            </a:prstGeom>
          </p:spPr>
        </p:pic>
        <p:pic>
          <p:nvPicPr>
            <p:cNvPr id="84" name="Picture 83">
              <a:extLst>
                <a:ext uri="{FF2B5EF4-FFF2-40B4-BE49-F238E27FC236}">
                  <a16:creationId xmlns:a16="http://schemas.microsoft.com/office/drawing/2014/main" id="{794AA606-C0FB-024C-A246-BF18B10BC0C0}"/>
                </a:ext>
              </a:extLst>
            </p:cNvPr>
            <p:cNvPicPr>
              <a:picLocks noChangeAspect="1"/>
            </p:cNvPicPr>
            <p:nvPr/>
          </p:nvPicPr>
          <p:blipFill>
            <a:blip r:embed="rId3"/>
            <a:stretch>
              <a:fillRect/>
            </a:stretch>
          </p:blipFill>
          <p:spPr>
            <a:xfrm flipH="1">
              <a:off x="7635939" y="3707385"/>
              <a:ext cx="106710" cy="109728"/>
            </a:xfrm>
            <a:prstGeom prst="rect">
              <a:avLst/>
            </a:prstGeom>
          </p:spPr>
        </p:pic>
      </p:grpSp>
      <p:sp>
        <p:nvSpPr>
          <p:cNvPr id="2" name="Rectangle 1">
            <a:extLst>
              <a:ext uri="{FF2B5EF4-FFF2-40B4-BE49-F238E27FC236}">
                <a16:creationId xmlns:a16="http://schemas.microsoft.com/office/drawing/2014/main" id="{B069364E-1807-3240-8623-23A4F27F5E49}"/>
              </a:ext>
            </a:extLst>
          </p:cNvPr>
          <p:cNvSpPr/>
          <p:nvPr/>
        </p:nvSpPr>
        <p:spPr>
          <a:xfrm>
            <a:off x="4344876" y="566732"/>
            <a:ext cx="3795125" cy="2486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 = 388 participants (total N = 21,790)</a:t>
            </a:r>
          </a:p>
          <a:p>
            <a:pPr algn="ctr"/>
            <a:r>
              <a:rPr lang="en-US" dirty="0">
                <a:solidFill>
                  <a:schemeClr val="tx1"/>
                </a:solidFill>
              </a:rPr>
              <a:t>60 possible assessments</a:t>
            </a:r>
          </a:p>
        </p:txBody>
      </p:sp>
      <p:sp>
        <p:nvSpPr>
          <p:cNvPr id="3" name="Rectangle 2">
            <a:extLst>
              <a:ext uri="{FF2B5EF4-FFF2-40B4-BE49-F238E27FC236}">
                <a16:creationId xmlns:a16="http://schemas.microsoft.com/office/drawing/2014/main" id="{01E555E6-33F4-E24E-B04B-3923C0E26FCB}"/>
              </a:ext>
            </a:extLst>
          </p:cNvPr>
          <p:cNvSpPr/>
          <p:nvPr/>
        </p:nvSpPr>
        <p:spPr>
          <a:xfrm>
            <a:off x="0" y="4482059"/>
            <a:ext cx="3108247" cy="1860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302EF9"/>
                </a:solidFill>
              </a:rPr>
              <a:t>Death of a Family Member</a:t>
            </a:r>
          </a:p>
          <a:p>
            <a:r>
              <a:rPr lang="en-US" sz="1600" b="1" dirty="0">
                <a:solidFill>
                  <a:srgbClr val="302EF9"/>
                </a:solidFill>
              </a:rPr>
              <a:t>Partner Traveled</a:t>
            </a:r>
          </a:p>
          <a:p>
            <a:r>
              <a:rPr lang="en-US" sz="1600" b="1" dirty="0">
                <a:solidFill>
                  <a:srgbClr val="302EF9"/>
                </a:solidFill>
              </a:rPr>
              <a:t>Became Pregnant</a:t>
            </a:r>
          </a:p>
          <a:p>
            <a:r>
              <a:rPr lang="en-US" sz="1600" b="1" dirty="0">
                <a:solidFill>
                  <a:srgbClr val="302EF9"/>
                </a:solidFill>
              </a:rPr>
              <a:t>Became Engaged</a:t>
            </a:r>
          </a:p>
          <a:p>
            <a:r>
              <a:rPr lang="en-US" sz="1600" b="1" dirty="0">
                <a:solidFill>
                  <a:srgbClr val="302EF9"/>
                </a:solidFill>
              </a:rPr>
              <a:t>Moved in with Partner</a:t>
            </a:r>
          </a:p>
          <a:p>
            <a:r>
              <a:rPr lang="en-US" sz="1600" b="1" dirty="0">
                <a:solidFill>
                  <a:srgbClr val="302EF9"/>
                </a:solidFill>
              </a:rPr>
              <a:t>Got Married</a:t>
            </a:r>
          </a:p>
          <a:p>
            <a:r>
              <a:rPr lang="en-US" sz="1600" b="1" dirty="0">
                <a:solidFill>
                  <a:srgbClr val="302EF9"/>
                </a:solidFill>
              </a:rPr>
              <a:t>Broke up with Partner</a:t>
            </a:r>
          </a:p>
        </p:txBody>
      </p:sp>
    </p:spTree>
    <p:extLst>
      <p:ext uri="{BB962C8B-B14F-4D97-AF65-F5344CB8AC3E}">
        <p14:creationId xmlns:p14="http://schemas.microsoft.com/office/powerpoint/2010/main" val="1996285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268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FCE058E0-3598-A649-A8B9-A5C2538210DC}"/>
              </a:ext>
            </a:extLst>
          </p:cNvPr>
          <p:cNvSpPr/>
          <p:nvPr/>
        </p:nvSpPr>
        <p:spPr>
          <a:xfrm>
            <a:off x="2108825" y="1284389"/>
            <a:ext cx="1198666" cy="480950"/>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Extraversion</a:t>
            </a:r>
          </a:p>
        </p:txBody>
      </p:sp>
      <p:sp>
        <p:nvSpPr>
          <p:cNvPr id="51" name="Rectangle 50">
            <a:extLst>
              <a:ext uri="{FF2B5EF4-FFF2-40B4-BE49-F238E27FC236}">
                <a16:creationId xmlns:a16="http://schemas.microsoft.com/office/drawing/2014/main" id="{243AEC14-739B-1748-8CF6-56A4B9D4A7F5}"/>
              </a:ext>
            </a:extLst>
          </p:cNvPr>
          <p:cNvSpPr/>
          <p:nvPr/>
        </p:nvSpPr>
        <p:spPr>
          <a:xfrm>
            <a:off x="3450829" y="1284390"/>
            <a:ext cx="1198666" cy="480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Agreeableness</a:t>
            </a:r>
          </a:p>
        </p:txBody>
      </p:sp>
      <p:sp>
        <p:nvSpPr>
          <p:cNvPr id="52" name="Rectangle 51">
            <a:extLst>
              <a:ext uri="{FF2B5EF4-FFF2-40B4-BE49-F238E27FC236}">
                <a16:creationId xmlns:a16="http://schemas.microsoft.com/office/drawing/2014/main" id="{C2036416-FC5A-C043-AA13-EF356646A98E}"/>
              </a:ext>
            </a:extLst>
          </p:cNvPr>
          <p:cNvSpPr/>
          <p:nvPr/>
        </p:nvSpPr>
        <p:spPr>
          <a:xfrm>
            <a:off x="4813245" y="1284389"/>
            <a:ext cx="1198666" cy="4809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ysClr val="windowText" lastClr="000000"/>
                </a:solidFill>
              </a:rPr>
              <a:t>Conscientiousness</a:t>
            </a:r>
          </a:p>
        </p:txBody>
      </p:sp>
      <p:sp>
        <p:nvSpPr>
          <p:cNvPr id="53" name="Rectangle 52">
            <a:extLst>
              <a:ext uri="{FF2B5EF4-FFF2-40B4-BE49-F238E27FC236}">
                <a16:creationId xmlns:a16="http://schemas.microsoft.com/office/drawing/2014/main" id="{CE7561BA-4B43-2244-8FCB-1261683CF293}"/>
              </a:ext>
            </a:extLst>
          </p:cNvPr>
          <p:cNvSpPr/>
          <p:nvPr/>
        </p:nvSpPr>
        <p:spPr>
          <a:xfrm>
            <a:off x="6155249" y="1284390"/>
            <a:ext cx="1198666" cy="4809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Neuroticism</a:t>
            </a:r>
          </a:p>
        </p:txBody>
      </p:sp>
      <p:sp>
        <p:nvSpPr>
          <p:cNvPr id="54" name="Rectangle 53">
            <a:extLst>
              <a:ext uri="{FF2B5EF4-FFF2-40B4-BE49-F238E27FC236}">
                <a16:creationId xmlns:a16="http://schemas.microsoft.com/office/drawing/2014/main" id="{0F42C77D-9F71-D847-9DAC-2AA4E0C87606}"/>
              </a:ext>
            </a:extLst>
          </p:cNvPr>
          <p:cNvSpPr/>
          <p:nvPr/>
        </p:nvSpPr>
        <p:spPr>
          <a:xfrm>
            <a:off x="7517664" y="1284391"/>
            <a:ext cx="1198666" cy="4809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Openness</a:t>
            </a:r>
          </a:p>
        </p:txBody>
      </p:sp>
      <p:grpSp>
        <p:nvGrpSpPr>
          <p:cNvPr id="55" name="Group 54">
            <a:extLst>
              <a:ext uri="{FF2B5EF4-FFF2-40B4-BE49-F238E27FC236}">
                <a16:creationId xmlns:a16="http://schemas.microsoft.com/office/drawing/2014/main" id="{CAC4B70B-A49C-4F42-8B74-A4730A46AE3C}"/>
              </a:ext>
            </a:extLst>
          </p:cNvPr>
          <p:cNvGrpSpPr/>
          <p:nvPr/>
        </p:nvGrpSpPr>
        <p:grpSpPr>
          <a:xfrm>
            <a:off x="3450829" y="2056894"/>
            <a:ext cx="1198666" cy="1031399"/>
            <a:chOff x="1911693" y="1418896"/>
            <a:chExt cx="1598221" cy="945932"/>
          </a:xfrm>
        </p:grpSpPr>
        <p:cxnSp>
          <p:nvCxnSpPr>
            <p:cNvPr id="56" name="Straight Arrow Connector 55">
              <a:extLst>
                <a:ext uri="{FF2B5EF4-FFF2-40B4-BE49-F238E27FC236}">
                  <a16:creationId xmlns:a16="http://schemas.microsoft.com/office/drawing/2014/main" id="{08AB48AF-D3EF-2F4F-800D-26B30D2EF304}"/>
                </a:ext>
              </a:extLst>
            </p:cNvPr>
            <p:cNvCxnSpPr>
              <a:cxnSpLocks/>
            </p:cNvCxnSpPr>
            <p:nvPr/>
          </p:nvCxnSpPr>
          <p:spPr>
            <a:xfrm flipV="1">
              <a:off x="1911693" y="1524000"/>
              <a:ext cx="1543236" cy="84082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1CD0951D-EC08-4E47-AD59-8EC02663E315}"/>
                </a:ext>
              </a:extLst>
            </p:cNvPr>
            <p:cNvSpPr/>
            <p:nvPr/>
          </p:nvSpPr>
          <p:spPr>
            <a:xfrm>
              <a:off x="1911693"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8" name="Group 57">
            <a:extLst>
              <a:ext uri="{FF2B5EF4-FFF2-40B4-BE49-F238E27FC236}">
                <a16:creationId xmlns:a16="http://schemas.microsoft.com/office/drawing/2014/main" id="{F2A6D0DB-F1AE-764A-B7FC-1295DF3BF12A}"/>
              </a:ext>
            </a:extLst>
          </p:cNvPr>
          <p:cNvGrpSpPr/>
          <p:nvPr/>
        </p:nvGrpSpPr>
        <p:grpSpPr>
          <a:xfrm>
            <a:off x="4813245" y="2056894"/>
            <a:ext cx="1198666" cy="1031399"/>
            <a:chOff x="3728247" y="1418896"/>
            <a:chExt cx="1598221" cy="945932"/>
          </a:xfrm>
        </p:grpSpPr>
        <p:cxnSp>
          <p:nvCxnSpPr>
            <p:cNvPr id="59" name="Straight Arrow Connector 58">
              <a:extLst>
                <a:ext uri="{FF2B5EF4-FFF2-40B4-BE49-F238E27FC236}">
                  <a16:creationId xmlns:a16="http://schemas.microsoft.com/office/drawing/2014/main" id="{B3471E15-69F7-254F-8EF1-0D303F088F02}"/>
                </a:ext>
              </a:extLst>
            </p:cNvPr>
            <p:cNvCxnSpPr>
              <a:cxnSpLocks/>
            </p:cNvCxnSpPr>
            <p:nvPr/>
          </p:nvCxnSpPr>
          <p:spPr>
            <a:xfrm flipV="1">
              <a:off x="3728247" y="1524000"/>
              <a:ext cx="1516021" cy="84082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79E5A9A7-A7A5-414B-B4D7-85317B9F029D}"/>
                </a:ext>
              </a:extLst>
            </p:cNvPr>
            <p:cNvSpPr/>
            <p:nvPr/>
          </p:nvSpPr>
          <p:spPr>
            <a:xfrm>
              <a:off x="3728247"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1" name="Group 60">
            <a:extLst>
              <a:ext uri="{FF2B5EF4-FFF2-40B4-BE49-F238E27FC236}">
                <a16:creationId xmlns:a16="http://schemas.microsoft.com/office/drawing/2014/main" id="{88ADA660-A49D-5248-9700-E3F229595B97}"/>
              </a:ext>
            </a:extLst>
          </p:cNvPr>
          <p:cNvGrpSpPr/>
          <p:nvPr/>
        </p:nvGrpSpPr>
        <p:grpSpPr>
          <a:xfrm>
            <a:off x="6155249" y="2056894"/>
            <a:ext cx="1198666" cy="1031399"/>
            <a:chOff x="5517586" y="1418896"/>
            <a:chExt cx="1598221" cy="945931"/>
          </a:xfrm>
        </p:grpSpPr>
        <p:cxnSp>
          <p:nvCxnSpPr>
            <p:cNvPr id="62" name="Straight Arrow Connector 61">
              <a:extLst>
                <a:ext uri="{FF2B5EF4-FFF2-40B4-BE49-F238E27FC236}">
                  <a16:creationId xmlns:a16="http://schemas.microsoft.com/office/drawing/2014/main" id="{E061CA53-06D9-114C-91B9-862AC02AF0AF}"/>
                </a:ext>
              </a:extLst>
            </p:cNvPr>
            <p:cNvCxnSpPr>
              <a:cxnSpLocks/>
            </p:cNvCxnSpPr>
            <p:nvPr/>
          </p:nvCxnSpPr>
          <p:spPr>
            <a:xfrm>
              <a:off x="5517586" y="1418896"/>
              <a:ext cx="1503324" cy="798787"/>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E04482B0-7CD6-2F47-B4F1-103413C5BE25}"/>
                </a:ext>
              </a:extLst>
            </p:cNvPr>
            <p:cNvSpPr/>
            <p:nvPr/>
          </p:nvSpPr>
          <p:spPr>
            <a:xfrm>
              <a:off x="5517586"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4" name="Group 63">
            <a:extLst>
              <a:ext uri="{FF2B5EF4-FFF2-40B4-BE49-F238E27FC236}">
                <a16:creationId xmlns:a16="http://schemas.microsoft.com/office/drawing/2014/main" id="{D1BF190C-968B-034F-95EA-828742B079EF}"/>
              </a:ext>
            </a:extLst>
          </p:cNvPr>
          <p:cNvGrpSpPr/>
          <p:nvPr/>
        </p:nvGrpSpPr>
        <p:grpSpPr>
          <a:xfrm>
            <a:off x="2108824" y="2056894"/>
            <a:ext cx="1178255" cy="1031399"/>
            <a:chOff x="122354" y="1418896"/>
            <a:chExt cx="1571006" cy="945931"/>
          </a:xfrm>
        </p:grpSpPr>
        <p:sp>
          <p:nvSpPr>
            <p:cNvPr id="65" name="Rectangle 64">
              <a:extLst>
                <a:ext uri="{FF2B5EF4-FFF2-40B4-BE49-F238E27FC236}">
                  <a16:creationId xmlns:a16="http://schemas.microsoft.com/office/drawing/2014/main" id="{CE67278F-B9D9-484B-B8AC-0234BD12FE20}"/>
                </a:ext>
              </a:extLst>
            </p:cNvPr>
            <p:cNvSpPr/>
            <p:nvPr/>
          </p:nvSpPr>
          <p:spPr>
            <a:xfrm>
              <a:off x="122354" y="1418896"/>
              <a:ext cx="1571006"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6" name="Straight Arrow Connector 65">
              <a:extLst>
                <a:ext uri="{FF2B5EF4-FFF2-40B4-BE49-F238E27FC236}">
                  <a16:creationId xmlns:a16="http://schemas.microsoft.com/office/drawing/2014/main" id="{1A823667-EF8A-BF46-BFD4-B2CC8A7EDBE7}"/>
                </a:ext>
              </a:extLst>
            </p:cNvPr>
            <p:cNvCxnSpPr>
              <a:cxnSpLocks/>
              <a:endCxn id="65" idx="3"/>
            </p:cNvCxnSpPr>
            <p:nvPr/>
          </p:nvCxnSpPr>
          <p:spPr>
            <a:xfrm>
              <a:off x="122354" y="1891862"/>
              <a:ext cx="1571006"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67" name="Rectangle 66">
            <a:extLst>
              <a:ext uri="{FF2B5EF4-FFF2-40B4-BE49-F238E27FC236}">
                <a16:creationId xmlns:a16="http://schemas.microsoft.com/office/drawing/2014/main" id="{26BA4C21-95B0-FF41-B1B3-CC1A679AD370}"/>
              </a:ext>
            </a:extLst>
          </p:cNvPr>
          <p:cNvSpPr/>
          <p:nvPr/>
        </p:nvSpPr>
        <p:spPr>
          <a:xfrm>
            <a:off x="266252" y="1284389"/>
            <a:ext cx="1581374" cy="480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rPr>
              <a:t>The Big 5</a:t>
            </a:r>
          </a:p>
        </p:txBody>
      </p:sp>
      <p:sp>
        <p:nvSpPr>
          <p:cNvPr id="68" name="Rectangle 67">
            <a:extLst>
              <a:ext uri="{FF2B5EF4-FFF2-40B4-BE49-F238E27FC236}">
                <a16:creationId xmlns:a16="http://schemas.microsoft.com/office/drawing/2014/main" id="{A4E14DC2-1BE2-BA4C-B475-FD38CBBDC3B2}"/>
              </a:ext>
            </a:extLst>
          </p:cNvPr>
          <p:cNvSpPr/>
          <p:nvPr/>
        </p:nvSpPr>
        <p:spPr>
          <a:xfrm>
            <a:off x="467811" y="2056894"/>
            <a:ext cx="1179576" cy="1028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Direction</a:t>
            </a:r>
          </a:p>
        </p:txBody>
      </p:sp>
      <p:sp>
        <p:nvSpPr>
          <p:cNvPr id="69" name="Rectangle 68">
            <a:extLst>
              <a:ext uri="{FF2B5EF4-FFF2-40B4-BE49-F238E27FC236}">
                <a16:creationId xmlns:a16="http://schemas.microsoft.com/office/drawing/2014/main" id="{4210B39D-69F1-E644-A3F9-968D08C85B31}"/>
              </a:ext>
            </a:extLst>
          </p:cNvPr>
          <p:cNvSpPr/>
          <p:nvPr/>
        </p:nvSpPr>
        <p:spPr>
          <a:xfrm>
            <a:off x="456864" y="3261943"/>
            <a:ext cx="1178255" cy="1028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Magnitude</a:t>
            </a:r>
          </a:p>
        </p:txBody>
      </p:sp>
      <p:sp>
        <p:nvSpPr>
          <p:cNvPr id="70" name="Rectangle 69">
            <a:extLst>
              <a:ext uri="{FF2B5EF4-FFF2-40B4-BE49-F238E27FC236}">
                <a16:creationId xmlns:a16="http://schemas.microsoft.com/office/drawing/2014/main" id="{871C49B9-AFE2-554B-BBFE-4586A4C2A190}"/>
              </a:ext>
            </a:extLst>
          </p:cNvPr>
          <p:cNvSpPr/>
          <p:nvPr/>
        </p:nvSpPr>
        <p:spPr>
          <a:xfrm>
            <a:off x="462337" y="4462139"/>
            <a:ext cx="1178255" cy="1028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Timing</a:t>
            </a:r>
          </a:p>
        </p:txBody>
      </p:sp>
      <p:cxnSp>
        <p:nvCxnSpPr>
          <p:cNvPr id="71" name="Straight Connector 70">
            <a:extLst>
              <a:ext uri="{FF2B5EF4-FFF2-40B4-BE49-F238E27FC236}">
                <a16:creationId xmlns:a16="http://schemas.microsoft.com/office/drawing/2014/main" id="{98A3EF69-E370-C14A-8974-4747EC20D474}"/>
              </a:ext>
            </a:extLst>
          </p:cNvPr>
          <p:cNvCxnSpPr>
            <a:cxnSpLocks/>
          </p:cNvCxnSpPr>
          <p:nvPr/>
        </p:nvCxnSpPr>
        <p:spPr>
          <a:xfrm>
            <a:off x="1879900" y="2135722"/>
            <a:ext cx="0" cy="326333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166CDBF2-F52E-DB47-B2F7-A62829A6B4CA}"/>
              </a:ext>
            </a:extLst>
          </p:cNvPr>
          <p:cNvSpPr/>
          <p:nvPr/>
        </p:nvSpPr>
        <p:spPr>
          <a:xfrm>
            <a:off x="2103351" y="3263390"/>
            <a:ext cx="1178255" cy="1028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chemeClr val="tx1"/>
                </a:solidFill>
              </a:rPr>
              <a:t>--</a:t>
            </a:r>
          </a:p>
        </p:txBody>
      </p:sp>
      <p:sp>
        <p:nvSpPr>
          <p:cNvPr id="73" name="Rectangle 72">
            <a:extLst>
              <a:ext uri="{FF2B5EF4-FFF2-40B4-BE49-F238E27FC236}">
                <a16:creationId xmlns:a16="http://schemas.microsoft.com/office/drawing/2014/main" id="{2E4621C8-D741-A04B-80C3-04D5CDDE3E46}"/>
              </a:ext>
            </a:extLst>
          </p:cNvPr>
          <p:cNvSpPr/>
          <p:nvPr/>
        </p:nvSpPr>
        <p:spPr>
          <a:xfrm>
            <a:off x="3445355" y="3263390"/>
            <a:ext cx="1198664" cy="1028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chemeClr val="tx1"/>
                </a:solidFill>
              </a:rPr>
              <a:t>.6 SD</a:t>
            </a:r>
          </a:p>
        </p:txBody>
      </p:sp>
      <p:sp>
        <p:nvSpPr>
          <p:cNvPr id="74" name="Rectangle 73">
            <a:extLst>
              <a:ext uri="{FF2B5EF4-FFF2-40B4-BE49-F238E27FC236}">
                <a16:creationId xmlns:a16="http://schemas.microsoft.com/office/drawing/2014/main" id="{302CEF29-AEFB-644F-923F-33873200FE21}"/>
              </a:ext>
            </a:extLst>
          </p:cNvPr>
          <p:cNvSpPr/>
          <p:nvPr/>
        </p:nvSpPr>
        <p:spPr>
          <a:xfrm>
            <a:off x="4807770" y="3263390"/>
            <a:ext cx="1198666" cy="1028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chemeClr val="tx1"/>
                </a:solidFill>
              </a:rPr>
              <a:t>1 SD</a:t>
            </a:r>
          </a:p>
        </p:txBody>
      </p:sp>
      <p:sp>
        <p:nvSpPr>
          <p:cNvPr id="75" name="Rectangle 74">
            <a:extLst>
              <a:ext uri="{FF2B5EF4-FFF2-40B4-BE49-F238E27FC236}">
                <a16:creationId xmlns:a16="http://schemas.microsoft.com/office/drawing/2014/main" id="{AD9A2F43-F7C6-D547-A630-11DEF0F62684}"/>
              </a:ext>
            </a:extLst>
          </p:cNvPr>
          <p:cNvSpPr/>
          <p:nvPr/>
        </p:nvSpPr>
        <p:spPr>
          <a:xfrm>
            <a:off x="6170186" y="3263390"/>
            <a:ext cx="1178255" cy="1028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chemeClr val="tx1"/>
                </a:solidFill>
              </a:rPr>
              <a:t>-.8 SD</a:t>
            </a:r>
          </a:p>
        </p:txBody>
      </p:sp>
      <p:sp>
        <p:nvSpPr>
          <p:cNvPr id="76" name="Rectangle 75">
            <a:extLst>
              <a:ext uri="{FF2B5EF4-FFF2-40B4-BE49-F238E27FC236}">
                <a16:creationId xmlns:a16="http://schemas.microsoft.com/office/drawing/2014/main" id="{11559AFD-85A7-E742-AF87-C2E7FA1DC99C}"/>
              </a:ext>
            </a:extLst>
          </p:cNvPr>
          <p:cNvSpPr/>
          <p:nvPr/>
        </p:nvSpPr>
        <p:spPr>
          <a:xfrm>
            <a:off x="7512190" y="3263390"/>
            <a:ext cx="1178255" cy="1028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chemeClr val="tx1"/>
                </a:solidFill>
              </a:rPr>
              <a:t>.4 SD</a:t>
            </a:r>
          </a:p>
        </p:txBody>
      </p:sp>
      <p:sp>
        <p:nvSpPr>
          <p:cNvPr id="77" name="Rectangle 76">
            <a:extLst>
              <a:ext uri="{FF2B5EF4-FFF2-40B4-BE49-F238E27FC236}">
                <a16:creationId xmlns:a16="http://schemas.microsoft.com/office/drawing/2014/main" id="{C05308EC-0A01-0944-A1C4-2B498141D859}"/>
              </a:ext>
            </a:extLst>
          </p:cNvPr>
          <p:cNvSpPr/>
          <p:nvPr/>
        </p:nvSpPr>
        <p:spPr>
          <a:xfrm>
            <a:off x="2103351" y="4462138"/>
            <a:ext cx="1178255" cy="1028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chemeClr val="tx1"/>
                </a:solidFill>
              </a:rPr>
              <a:t>--</a:t>
            </a:r>
          </a:p>
        </p:txBody>
      </p:sp>
      <p:sp>
        <p:nvSpPr>
          <p:cNvPr id="78" name="Rectangle 77">
            <a:extLst>
              <a:ext uri="{FF2B5EF4-FFF2-40B4-BE49-F238E27FC236}">
                <a16:creationId xmlns:a16="http://schemas.microsoft.com/office/drawing/2014/main" id="{48C6B4F1-3AE7-D949-A46C-689AE83DB8EA}"/>
              </a:ext>
            </a:extLst>
          </p:cNvPr>
          <p:cNvSpPr/>
          <p:nvPr/>
        </p:nvSpPr>
        <p:spPr>
          <a:xfrm>
            <a:off x="3445355" y="4462138"/>
            <a:ext cx="1198664" cy="1028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Lifespan</a:t>
            </a:r>
          </a:p>
        </p:txBody>
      </p:sp>
      <p:sp>
        <p:nvSpPr>
          <p:cNvPr id="79" name="Rectangle 78">
            <a:extLst>
              <a:ext uri="{FF2B5EF4-FFF2-40B4-BE49-F238E27FC236}">
                <a16:creationId xmlns:a16="http://schemas.microsoft.com/office/drawing/2014/main" id="{241D3157-A2E4-5648-BD67-B19A7B2275CE}"/>
              </a:ext>
            </a:extLst>
          </p:cNvPr>
          <p:cNvSpPr/>
          <p:nvPr/>
        </p:nvSpPr>
        <p:spPr>
          <a:xfrm>
            <a:off x="4807770" y="4462138"/>
            <a:ext cx="1198666" cy="1028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Lifespan</a:t>
            </a:r>
          </a:p>
        </p:txBody>
      </p:sp>
      <p:sp>
        <p:nvSpPr>
          <p:cNvPr id="80" name="Rectangle 79">
            <a:extLst>
              <a:ext uri="{FF2B5EF4-FFF2-40B4-BE49-F238E27FC236}">
                <a16:creationId xmlns:a16="http://schemas.microsoft.com/office/drawing/2014/main" id="{286586AC-1ABC-2D44-B9C0-7B1981C0BA46}"/>
              </a:ext>
            </a:extLst>
          </p:cNvPr>
          <p:cNvSpPr/>
          <p:nvPr/>
        </p:nvSpPr>
        <p:spPr>
          <a:xfrm>
            <a:off x="6170186" y="4462138"/>
            <a:ext cx="1178255" cy="1028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10-35</a:t>
            </a:r>
          </a:p>
        </p:txBody>
      </p:sp>
      <p:sp>
        <p:nvSpPr>
          <p:cNvPr id="81" name="Rectangle 80">
            <a:extLst>
              <a:ext uri="{FF2B5EF4-FFF2-40B4-BE49-F238E27FC236}">
                <a16:creationId xmlns:a16="http://schemas.microsoft.com/office/drawing/2014/main" id="{49EA828A-779B-7A41-9E49-488EA26C5804}"/>
              </a:ext>
            </a:extLst>
          </p:cNvPr>
          <p:cNvSpPr/>
          <p:nvPr/>
        </p:nvSpPr>
        <p:spPr>
          <a:xfrm>
            <a:off x="7512190" y="4462138"/>
            <a:ext cx="1178255" cy="1028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10-20</a:t>
            </a:r>
          </a:p>
        </p:txBody>
      </p:sp>
      <p:sp>
        <p:nvSpPr>
          <p:cNvPr id="82" name="TextBox 81">
            <a:extLst>
              <a:ext uri="{FF2B5EF4-FFF2-40B4-BE49-F238E27FC236}">
                <a16:creationId xmlns:a16="http://schemas.microsoft.com/office/drawing/2014/main" id="{61F5BC64-2870-5542-AC14-4F841D9B2598}"/>
              </a:ext>
            </a:extLst>
          </p:cNvPr>
          <p:cNvSpPr txBox="1"/>
          <p:nvPr/>
        </p:nvSpPr>
        <p:spPr>
          <a:xfrm>
            <a:off x="5950261" y="5668233"/>
            <a:ext cx="3193739" cy="300082"/>
          </a:xfrm>
          <a:prstGeom prst="rect">
            <a:avLst/>
          </a:prstGeom>
          <a:noFill/>
        </p:spPr>
        <p:txBody>
          <a:bodyPr wrap="square" rtlCol="0">
            <a:spAutoFit/>
          </a:bodyPr>
          <a:lstStyle/>
          <a:p>
            <a:r>
              <a:rPr lang="en-US" sz="1350" dirty="0"/>
              <a:t>Roberts, Walton, &amp; </a:t>
            </a:r>
            <a:r>
              <a:rPr lang="en-US" sz="1350" dirty="0" err="1"/>
              <a:t>Viechtbauer</a:t>
            </a:r>
            <a:r>
              <a:rPr lang="en-US" sz="1350" dirty="0"/>
              <a:t>, 2006</a:t>
            </a:r>
          </a:p>
        </p:txBody>
      </p:sp>
      <p:grpSp>
        <p:nvGrpSpPr>
          <p:cNvPr id="83" name="Group 82">
            <a:extLst>
              <a:ext uri="{FF2B5EF4-FFF2-40B4-BE49-F238E27FC236}">
                <a16:creationId xmlns:a16="http://schemas.microsoft.com/office/drawing/2014/main" id="{6A584884-4E2F-1946-BBD2-337E4E4CD928}"/>
              </a:ext>
            </a:extLst>
          </p:cNvPr>
          <p:cNvGrpSpPr/>
          <p:nvPr/>
        </p:nvGrpSpPr>
        <p:grpSpPr>
          <a:xfrm>
            <a:off x="6586804" y="2056893"/>
            <a:ext cx="4198091" cy="2851732"/>
            <a:chOff x="6092994" y="1418896"/>
            <a:chExt cx="5597454" cy="2615422"/>
          </a:xfrm>
        </p:grpSpPr>
        <p:sp>
          <p:nvSpPr>
            <p:cNvPr id="84" name="Arc 83">
              <a:extLst>
                <a:ext uri="{FF2B5EF4-FFF2-40B4-BE49-F238E27FC236}">
                  <a16:creationId xmlns:a16="http://schemas.microsoft.com/office/drawing/2014/main" id="{6541F682-1E9C-EC40-BE4B-D715FFEE9030}"/>
                </a:ext>
              </a:extLst>
            </p:cNvPr>
            <p:cNvSpPr/>
            <p:nvPr/>
          </p:nvSpPr>
          <p:spPr>
            <a:xfrm rot="16200000">
              <a:off x="7798644" y="142515"/>
              <a:ext cx="2186153" cy="5597454"/>
            </a:xfrm>
            <a:prstGeom prst="arc">
              <a:avLst>
                <a:gd name="adj1" fmla="val 18599193"/>
                <a:gd name="adj2" fmla="val 0"/>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90BF9249-F64E-764A-80ED-92D7B6951CA7}"/>
                </a:ext>
              </a:extLst>
            </p:cNvPr>
            <p:cNvSpPr/>
            <p:nvPr/>
          </p:nvSpPr>
          <p:spPr>
            <a:xfrm>
              <a:off x="7334139"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79162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68" grpId="0" animBg="1"/>
      <p:bldP spid="69" grpId="0" animBg="1"/>
      <p:bldP spid="70"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8344BA1-CF0F-2344-AD8C-3AB69B0A24AE}"/>
              </a:ext>
            </a:extLst>
          </p:cNvPr>
          <p:cNvSpPr/>
          <p:nvPr/>
        </p:nvSpPr>
        <p:spPr>
          <a:xfrm>
            <a:off x="299141" y="1872560"/>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Calculate average within-phase </a:t>
            </a:r>
          </a:p>
          <a:p>
            <a:pPr algn="r"/>
            <a:r>
              <a:rPr lang="en-US" dirty="0"/>
              <a:t>Variance of Gaussian Similarity</a:t>
            </a:r>
          </a:p>
        </p:txBody>
      </p:sp>
      <p:sp>
        <p:nvSpPr>
          <p:cNvPr id="6" name="Rectangle 5">
            <a:extLst>
              <a:ext uri="{FF2B5EF4-FFF2-40B4-BE49-F238E27FC236}">
                <a16:creationId xmlns:a16="http://schemas.microsoft.com/office/drawing/2014/main" id="{1A8D44FB-EEBA-CC46-A327-A2A48E8C66C8}"/>
              </a:ext>
            </a:extLst>
          </p:cNvPr>
          <p:cNvSpPr/>
          <p:nvPr/>
        </p:nvSpPr>
        <p:spPr>
          <a:xfrm>
            <a:off x="299144" y="25986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Moving Window Correlations</a:t>
            </a:r>
          </a:p>
        </p:txBody>
      </p:sp>
      <p:sp>
        <p:nvSpPr>
          <p:cNvPr id="7" name="Rectangle 6">
            <a:extLst>
              <a:ext uri="{FF2B5EF4-FFF2-40B4-BE49-F238E27FC236}">
                <a16:creationId xmlns:a16="http://schemas.microsoft.com/office/drawing/2014/main" id="{32F2253E-7B4B-C24A-B8A9-C53668919254}"/>
              </a:ext>
            </a:extLst>
          </p:cNvPr>
          <p:cNvSpPr/>
          <p:nvPr/>
        </p:nvSpPr>
        <p:spPr>
          <a:xfrm>
            <a:off x="299141" y="1055101"/>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Gaussian Similarity between all</a:t>
            </a:r>
          </a:p>
          <a:p>
            <a:pPr algn="r"/>
            <a:r>
              <a:rPr lang="en-US" dirty="0"/>
              <a:t>possible phases for different k</a:t>
            </a:r>
          </a:p>
        </p:txBody>
      </p:sp>
      <p:sp>
        <p:nvSpPr>
          <p:cNvPr id="8" name="Rectangle 7">
            <a:extLst>
              <a:ext uri="{FF2B5EF4-FFF2-40B4-BE49-F238E27FC236}">
                <a16:creationId xmlns:a16="http://schemas.microsoft.com/office/drawing/2014/main" id="{97EE7449-2CD8-CC42-93BA-14D1F86C751F}"/>
              </a:ext>
            </a:extLst>
          </p:cNvPr>
          <p:cNvSpPr/>
          <p:nvPr/>
        </p:nvSpPr>
        <p:spPr>
          <a:xfrm>
            <a:off x="299143" y="259869"/>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1</a:t>
            </a:r>
          </a:p>
        </p:txBody>
      </p:sp>
      <p:sp>
        <p:nvSpPr>
          <p:cNvPr id="9" name="Rectangle 8">
            <a:extLst>
              <a:ext uri="{FF2B5EF4-FFF2-40B4-BE49-F238E27FC236}">
                <a16:creationId xmlns:a16="http://schemas.microsoft.com/office/drawing/2014/main" id="{4E9A663A-B5FC-8349-95B1-697C5D65F24A}"/>
              </a:ext>
            </a:extLst>
          </p:cNvPr>
          <p:cNvSpPr/>
          <p:nvPr/>
        </p:nvSpPr>
        <p:spPr>
          <a:xfrm>
            <a:off x="299142" y="1064367"/>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2</a:t>
            </a:r>
          </a:p>
        </p:txBody>
      </p:sp>
      <p:sp>
        <p:nvSpPr>
          <p:cNvPr id="10" name="Rectangle 9">
            <a:extLst>
              <a:ext uri="{FF2B5EF4-FFF2-40B4-BE49-F238E27FC236}">
                <a16:creationId xmlns:a16="http://schemas.microsoft.com/office/drawing/2014/main" id="{E1F27560-23C9-BB49-8DC9-099F803C7978}"/>
              </a:ext>
            </a:extLst>
          </p:cNvPr>
          <p:cNvSpPr/>
          <p:nvPr/>
        </p:nvSpPr>
        <p:spPr>
          <a:xfrm>
            <a:off x="299141" y="266456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Repeat steps 1 and 2 for 1000 </a:t>
            </a:r>
          </a:p>
          <a:p>
            <a:pPr algn="r"/>
            <a:r>
              <a:rPr lang="en-US" dirty="0"/>
              <a:t>permuted data sets</a:t>
            </a:r>
          </a:p>
        </p:txBody>
      </p:sp>
      <p:sp>
        <p:nvSpPr>
          <p:cNvPr id="11" name="Rectangle 10">
            <a:extLst>
              <a:ext uri="{FF2B5EF4-FFF2-40B4-BE49-F238E27FC236}">
                <a16:creationId xmlns:a16="http://schemas.microsoft.com/office/drawing/2014/main" id="{76014FDD-C2EB-4748-BD8D-197B36DF09E6}"/>
              </a:ext>
            </a:extLst>
          </p:cNvPr>
          <p:cNvSpPr/>
          <p:nvPr/>
        </p:nvSpPr>
        <p:spPr>
          <a:xfrm>
            <a:off x="299142" y="1864783"/>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3</a:t>
            </a:r>
          </a:p>
        </p:txBody>
      </p:sp>
      <p:sp>
        <p:nvSpPr>
          <p:cNvPr id="12" name="Rectangle 11">
            <a:extLst>
              <a:ext uri="{FF2B5EF4-FFF2-40B4-BE49-F238E27FC236}">
                <a16:creationId xmlns:a16="http://schemas.microsoft.com/office/drawing/2014/main" id="{401CF70F-2AE1-364E-9404-3440238D584C}"/>
              </a:ext>
            </a:extLst>
          </p:cNvPr>
          <p:cNvSpPr/>
          <p:nvPr/>
        </p:nvSpPr>
        <p:spPr>
          <a:xfrm>
            <a:off x="291518" y="346568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Perform the variance test</a:t>
            </a:r>
          </a:p>
        </p:txBody>
      </p:sp>
      <p:sp>
        <p:nvSpPr>
          <p:cNvPr id="13" name="Rectangle 12">
            <a:extLst>
              <a:ext uri="{FF2B5EF4-FFF2-40B4-BE49-F238E27FC236}">
                <a16:creationId xmlns:a16="http://schemas.microsoft.com/office/drawing/2014/main" id="{2451AA29-480E-D34D-B948-EDB686902222}"/>
              </a:ext>
            </a:extLst>
          </p:cNvPr>
          <p:cNvSpPr/>
          <p:nvPr/>
        </p:nvSpPr>
        <p:spPr>
          <a:xfrm>
            <a:off x="299141" y="4263983"/>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Perform the variance drop test</a:t>
            </a:r>
          </a:p>
        </p:txBody>
      </p:sp>
      <p:sp>
        <p:nvSpPr>
          <p:cNvPr id="14" name="Rectangle 13">
            <a:extLst>
              <a:ext uri="{FF2B5EF4-FFF2-40B4-BE49-F238E27FC236}">
                <a16:creationId xmlns:a16="http://schemas.microsoft.com/office/drawing/2014/main" id="{A09DB90A-5071-1540-9641-B086611833A5}"/>
              </a:ext>
            </a:extLst>
          </p:cNvPr>
          <p:cNvSpPr/>
          <p:nvPr/>
        </p:nvSpPr>
        <p:spPr>
          <a:xfrm>
            <a:off x="299142" y="2680515"/>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4</a:t>
            </a:r>
          </a:p>
        </p:txBody>
      </p:sp>
      <p:sp>
        <p:nvSpPr>
          <p:cNvPr id="15" name="Rectangle 14">
            <a:extLst>
              <a:ext uri="{FF2B5EF4-FFF2-40B4-BE49-F238E27FC236}">
                <a16:creationId xmlns:a16="http://schemas.microsoft.com/office/drawing/2014/main" id="{80026C5E-5ED2-7A4F-9775-C8CD1FC598E1}"/>
              </a:ext>
            </a:extLst>
          </p:cNvPr>
          <p:cNvSpPr/>
          <p:nvPr/>
        </p:nvSpPr>
        <p:spPr>
          <a:xfrm>
            <a:off x="291519" y="3475429"/>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5</a:t>
            </a:r>
          </a:p>
        </p:txBody>
      </p:sp>
      <p:sp>
        <p:nvSpPr>
          <p:cNvPr id="19" name="Rectangle 18">
            <a:extLst>
              <a:ext uri="{FF2B5EF4-FFF2-40B4-BE49-F238E27FC236}">
                <a16:creationId xmlns:a16="http://schemas.microsoft.com/office/drawing/2014/main" id="{F7D6AC06-5DD2-F848-85B8-FE784173AB82}"/>
              </a:ext>
            </a:extLst>
          </p:cNvPr>
          <p:cNvSpPr/>
          <p:nvPr/>
        </p:nvSpPr>
        <p:spPr>
          <a:xfrm>
            <a:off x="299141" y="5055992"/>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Declare significance if either the </a:t>
            </a:r>
          </a:p>
          <a:p>
            <a:pPr algn="r"/>
            <a:r>
              <a:rPr lang="en-US" dirty="0"/>
              <a:t>variance or variance drop tests passes</a:t>
            </a:r>
          </a:p>
        </p:txBody>
      </p:sp>
      <p:sp>
        <p:nvSpPr>
          <p:cNvPr id="18" name="Rectangle 17">
            <a:extLst>
              <a:ext uri="{FF2B5EF4-FFF2-40B4-BE49-F238E27FC236}">
                <a16:creationId xmlns:a16="http://schemas.microsoft.com/office/drawing/2014/main" id="{ED2123FD-8BBB-654F-86F9-E04997A0F8EB}"/>
              </a:ext>
            </a:extLst>
          </p:cNvPr>
          <p:cNvSpPr/>
          <p:nvPr/>
        </p:nvSpPr>
        <p:spPr>
          <a:xfrm>
            <a:off x="291519" y="4266495"/>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6</a:t>
            </a:r>
          </a:p>
        </p:txBody>
      </p:sp>
      <p:sp>
        <p:nvSpPr>
          <p:cNvPr id="20" name="Rectangle 19">
            <a:extLst>
              <a:ext uri="{FF2B5EF4-FFF2-40B4-BE49-F238E27FC236}">
                <a16:creationId xmlns:a16="http://schemas.microsoft.com/office/drawing/2014/main" id="{14CDAC0C-0444-0443-8CAF-610241E57715}"/>
              </a:ext>
            </a:extLst>
          </p:cNvPr>
          <p:cNvSpPr/>
          <p:nvPr/>
        </p:nvSpPr>
        <p:spPr>
          <a:xfrm>
            <a:off x="299141" y="5853027"/>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Keep k of minimum penalized </a:t>
            </a:r>
          </a:p>
          <a:p>
            <a:pPr algn="r"/>
            <a:r>
              <a:rPr lang="en-US" dirty="0"/>
              <a:t>average within-phase variance</a:t>
            </a:r>
          </a:p>
        </p:txBody>
      </p:sp>
      <p:sp>
        <p:nvSpPr>
          <p:cNvPr id="21" name="Rectangle 20">
            <a:extLst>
              <a:ext uri="{FF2B5EF4-FFF2-40B4-BE49-F238E27FC236}">
                <a16:creationId xmlns:a16="http://schemas.microsoft.com/office/drawing/2014/main" id="{93434659-CB4C-0442-A437-34CCDE6F8F9D}"/>
              </a:ext>
            </a:extLst>
          </p:cNvPr>
          <p:cNvSpPr/>
          <p:nvPr/>
        </p:nvSpPr>
        <p:spPr>
          <a:xfrm>
            <a:off x="291519" y="5061960"/>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7</a:t>
            </a:r>
          </a:p>
        </p:txBody>
      </p:sp>
      <p:sp>
        <p:nvSpPr>
          <p:cNvPr id="17" name="Rectangle 16">
            <a:extLst>
              <a:ext uri="{FF2B5EF4-FFF2-40B4-BE49-F238E27FC236}">
                <a16:creationId xmlns:a16="http://schemas.microsoft.com/office/drawing/2014/main" id="{C8BFA8C0-D7EC-4648-B715-BA90EBAE2F6B}"/>
              </a:ext>
            </a:extLst>
          </p:cNvPr>
          <p:cNvSpPr/>
          <p:nvPr/>
        </p:nvSpPr>
        <p:spPr>
          <a:xfrm>
            <a:off x="291518" y="5860252"/>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8</a:t>
            </a:r>
          </a:p>
        </p:txBody>
      </p:sp>
      <p:pic>
        <p:nvPicPr>
          <p:cNvPr id="22" name="Picture 21">
            <a:extLst>
              <a:ext uri="{FF2B5EF4-FFF2-40B4-BE49-F238E27FC236}">
                <a16:creationId xmlns:a16="http://schemas.microsoft.com/office/drawing/2014/main" id="{762394A6-E12E-4749-9D30-164B414D3D03}"/>
              </a:ext>
            </a:extLst>
          </p:cNvPr>
          <p:cNvPicPr>
            <a:picLocks noChangeAspect="1"/>
          </p:cNvPicPr>
          <p:nvPr/>
        </p:nvPicPr>
        <p:blipFill rotWithShape="1">
          <a:blip r:embed="rId3"/>
          <a:srcRect b="15579"/>
          <a:stretch/>
        </p:blipFill>
        <p:spPr>
          <a:xfrm>
            <a:off x="4870762" y="5900312"/>
            <a:ext cx="2377763" cy="252040"/>
          </a:xfrm>
          <a:prstGeom prst="rect">
            <a:avLst/>
          </a:prstGeom>
        </p:spPr>
      </p:pic>
      <p:pic>
        <p:nvPicPr>
          <p:cNvPr id="23" name="Picture 22">
            <a:extLst>
              <a:ext uri="{FF2B5EF4-FFF2-40B4-BE49-F238E27FC236}">
                <a16:creationId xmlns:a16="http://schemas.microsoft.com/office/drawing/2014/main" id="{57D84A56-93A5-624C-AA29-9F777D6C169A}"/>
              </a:ext>
            </a:extLst>
          </p:cNvPr>
          <p:cNvPicPr>
            <a:picLocks noChangeAspect="1"/>
          </p:cNvPicPr>
          <p:nvPr/>
        </p:nvPicPr>
        <p:blipFill>
          <a:blip r:embed="rId4"/>
          <a:stretch>
            <a:fillRect/>
          </a:stretch>
        </p:blipFill>
        <p:spPr>
          <a:xfrm>
            <a:off x="4782703" y="6185438"/>
            <a:ext cx="2131831" cy="432545"/>
          </a:xfrm>
          <a:prstGeom prst="rect">
            <a:avLst/>
          </a:prstGeom>
        </p:spPr>
      </p:pic>
      <p:pic>
        <p:nvPicPr>
          <p:cNvPr id="24" name="Picture 23">
            <a:extLst>
              <a:ext uri="{FF2B5EF4-FFF2-40B4-BE49-F238E27FC236}">
                <a16:creationId xmlns:a16="http://schemas.microsoft.com/office/drawing/2014/main" id="{D89AD027-70C5-964B-B4AE-E2924B6724A4}"/>
              </a:ext>
            </a:extLst>
          </p:cNvPr>
          <p:cNvPicPr>
            <a:picLocks noChangeAspect="1"/>
          </p:cNvPicPr>
          <p:nvPr/>
        </p:nvPicPr>
        <p:blipFill>
          <a:blip r:embed="rId5"/>
          <a:stretch>
            <a:fillRect/>
          </a:stretch>
        </p:blipFill>
        <p:spPr>
          <a:xfrm>
            <a:off x="4781660" y="1108603"/>
            <a:ext cx="2390666" cy="856520"/>
          </a:xfrm>
          <a:prstGeom prst="rect">
            <a:avLst/>
          </a:prstGeom>
        </p:spPr>
      </p:pic>
      <p:pic>
        <p:nvPicPr>
          <p:cNvPr id="25" name="Picture 24">
            <a:extLst>
              <a:ext uri="{FF2B5EF4-FFF2-40B4-BE49-F238E27FC236}">
                <a16:creationId xmlns:a16="http://schemas.microsoft.com/office/drawing/2014/main" id="{B5E029A4-D716-E54A-BC36-31CDF0910381}"/>
              </a:ext>
            </a:extLst>
          </p:cNvPr>
          <p:cNvPicPr>
            <a:picLocks noChangeAspect="1"/>
          </p:cNvPicPr>
          <p:nvPr/>
        </p:nvPicPr>
        <p:blipFill>
          <a:blip r:embed="rId6"/>
          <a:stretch>
            <a:fillRect/>
          </a:stretch>
        </p:blipFill>
        <p:spPr>
          <a:xfrm>
            <a:off x="4795670" y="1820052"/>
            <a:ext cx="3067116" cy="651474"/>
          </a:xfrm>
          <a:prstGeom prst="rect">
            <a:avLst/>
          </a:prstGeom>
        </p:spPr>
      </p:pic>
      <p:pic>
        <p:nvPicPr>
          <p:cNvPr id="26" name="Picture 25">
            <a:extLst>
              <a:ext uri="{FF2B5EF4-FFF2-40B4-BE49-F238E27FC236}">
                <a16:creationId xmlns:a16="http://schemas.microsoft.com/office/drawing/2014/main" id="{01FA0746-6AF7-BF43-B95A-01DCD4CE3C09}"/>
              </a:ext>
            </a:extLst>
          </p:cNvPr>
          <p:cNvPicPr>
            <a:picLocks noChangeAspect="1"/>
          </p:cNvPicPr>
          <p:nvPr/>
        </p:nvPicPr>
        <p:blipFill rotWithShape="1">
          <a:blip r:embed="rId7"/>
          <a:srcRect t="13110"/>
          <a:stretch/>
        </p:blipFill>
        <p:spPr>
          <a:xfrm>
            <a:off x="4781659" y="2332074"/>
            <a:ext cx="4265751" cy="545891"/>
          </a:xfrm>
          <a:prstGeom prst="rect">
            <a:avLst/>
          </a:prstGeom>
        </p:spPr>
      </p:pic>
      <p:pic>
        <p:nvPicPr>
          <p:cNvPr id="2" name="Picture 1">
            <a:extLst>
              <a:ext uri="{FF2B5EF4-FFF2-40B4-BE49-F238E27FC236}">
                <a16:creationId xmlns:a16="http://schemas.microsoft.com/office/drawing/2014/main" id="{13CBA176-3DE3-0E49-AC81-17191E4ACBD3}"/>
              </a:ext>
            </a:extLst>
          </p:cNvPr>
          <p:cNvPicPr>
            <a:picLocks noChangeAspect="1"/>
          </p:cNvPicPr>
          <p:nvPr/>
        </p:nvPicPr>
        <p:blipFill>
          <a:blip r:embed="rId8"/>
          <a:stretch>
            <a:fillRect/>
          </a:stretch>
        </p:blipFill>
        <p:spPr>
          <a:xfrm>
            <a:off x="4781659" y="3492164"/>
            <a:ext cx="3183651" cy="611705"/>
          </a:xfrm>
          <a:prstGeom prst="rect">
            <a:avLst/>
          </a:prstGeom>
        </p:spPr>
      </p:pic>
      <p:pic>
        <p:nvPicPr>
          <p:cNvPr id="3" name="Picture 2">
            <a:extLst>
              <a:ext uri="{FF2B5EF4-FFF2-40B4-BE49-F238E27FC236}">
                <a16:creationId xmlns:a16="http://schemas.microsoft.com/office/drawing/2014/main" id="{3551DD8C-EE11-7742-9AE7-C9F97B5C50E3}"/>
              </a:ext>
            </a:extLst>
          </p:cNvPr>
          <p:cNvPicPr>
            <a:picLocks noChangeAspect="1"/>
          </p:cNvPicPr>
          <p:nvPr/>
        </p:nvPicPr>
        <p:blipFill>
          <a:blip r:embed="rId9"/>
          <a:stretch>
            <a:fillRect/>
          </a:stretch>
        </p:blipFill>
        <p:spPr>
          <a:xfrm>
            <a:off x="4764458" y="4377865"/>
            <a:ext cx="4282952" cy="523946"/>
          </a:xfrm>
          <a:prstGeom prst="rect">
            <a:avLst/>
          </a:prstGeom>
        </p:spPr>
      </p:pic>
      <p:pic>
        <p:nvPicPr>
          <p:cNvPr id="4" name="Picture 3">
            <a:extLst>
              <a:ext uri="{FF2B5EF4-FFF2-40B4-BE49-F238E27FC236}">
                <a16:creationId xmlns:a16="http://schemas.microsoft.com/office/drawing/2014/main" id="{57B05F27-EC86-AB43-B584-709BC9EC14CF}"/>
              </a:ext>
            </a:extLst>
          </p:cNvPr>
          <p:cNvPicPr>
            <a:picLocks noChangeAspect="1"/>
          </p:cNvPicPr>
          <p:nvPr/>
        </p:nvPicPr>
        <p:blipFill>
          <a:blip r:embed="rId10"/>
          <a:stretch>
            <a:fillRect/>
          </a:stretch>
        </p:blipFill>
        <p:spPr>
          <a:xfrm>
            <a:off x="8024698" y="1055101"/>
            <a:ext cx="1022712" cy="877188"/>
          </a:xfrm>
          <a:prstGeom prst="rect">
            <a:avLst/>
          </a:prstGeom>
        </p:spPr>
      </p:pic>
      <p:sp>
        <p:nvSpPr>
          <p:cNvPr id="28" name="Rectangle 27">
            <a:extLst>
              <a:ext uri="{FF2B5EF4-FFF2-40B4-BE49-F238E27FC236}">
                <a16:creationId xmlns:a16="http://schemas.microsoft.com/office/drawing/2014/main" id="{80C3A666-5B22-C64A-9CA4-F69D95FED9F1}"/>
              </a:ext>
            </a:extLst>
          </p:cNvPr>
          <p:cNvSpPr/>
          <p:nvPr/>
        </p:nvSpPr>
        <p:spPr>
          <a:xfrm>
            <a:off x="4772080" y="6584547"/>
            <a:ext cx="4371919" cy="2734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Preregistration: https://</a:t>
            </a:r>
            <a:r>
              <a:rPr lang="en-US" sz="2000" b="1" dirty="0" err="1"/>
              <a:t>osf.io</a:t>
            </a:r>
            <a:r>
              <a:rPr lang="en-US" sz="2000" b="1" dirty="0"/>
              <a:t>/mfn8w/</a:t>
            </a:r>
          </a:p>
        </p:txBody>
      </p:sp>
    </p:spTree>
    <p:extLst>
      <p:ext uri="{BB962C8B-B14F-4D97-AF65-F5344CB8AC3E}">
        <p14:creationId xmlns:p14="http://schemas.microsoft.com/office/powerpoint/2010/main" val="2869907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8344BA1-CF0F-2344-AD8C-3AB69B0A24AE}"/>
              </a:ext>
            </a:extLst>
          </p:cNvPr>
          <p:cNvSpPr/>
          <p:nvPr/>
        </p:nvSpPr>
        <p:spPr>
          <a:xfrm>
            <a:off x="299141" y="1872560"/>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Calculate average within-phase </a:t>
            </a:r>
          </a:p>
          <a:p>
            <a:pPr algn="r"/>
            <a:r>
              <a:rPr lang="en-US" dirty="0"/>
              <a:t>Variance of Gaussian Similarity</a:t>
            </a:r>
          </a:p>
        </p:txBody>
      </p:sp>
      <p:sp>
        <p:nvSpPr>
          <p:cNvPr id="6" name="Rectangle 5">
            <a:extLst>
              <a:ext uri="{FF2B5EF4-FFF2-40B4-BE49-F238E27FC236}">
                <a16:creationId xmlns:a16="http://schemas.microsoft.com/office/drawing/2014/main" id="{1A8D44FB-EEBA-CC46-A327-A2A48E8C66C8}"/>
              </a:ext>
            </a:extLst>
          </p:cNvPr>
          <p:cNvSpPr/>
          <p:nvPr/>
        </p:nvSpPr>
        <p:spPr>
          <a:xfrm>
            <a:off x="299144" y="259869"/>
            <a:ext cx="4472940" cy="7315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Moving Window Correlations</a:t>
            </a:r>
          </a:p>
        </p:txBody>
      </p:sp>
      <p:sp>
        <p:nvSpPr>
          <p:cNvPr id="7" name="Rectangle 6">
            <a:extLst>
              <a:ext uri="{FF2B5EF4-FFF2-40B4-BE49-F238E27FC236}">
                <a16:creationId xmlns:a16="http://schemas.microsoft.com/office/drawing/2014/main" id="{32F2253E-7B4B-C24A-B8A9-C53668919254}"/>
              </a:ext>
            </a:extLst>
          </p:cNvPr>
          <p:cNvSpPr/>
          <p:nvPr/>
        </p:nvSpPr>
        <p:spPr>
          <a:xfrm>
            <a:off x="299141" y="1055101"/>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Gaussian Similarity between all</a:t>
            </a:r>
          </a:p>
          <a:p>
            <a:pPr algn="r"/>
            <a:r>
              <a:rPr lang="en-US" dirty="0"/>
              <a:t>possible phases for different k</a:t>
            </a:r>
          </a:p>
        </p:txBody>
      </p:sp>
      <p:sp>
        <p:nvSpPr>
          <p:cNvPr id="8" name="Rectangle 7">
            <a:extLst>
              <a:ext uri="{FF2B5EF4-FFF2-40B4-BE49-F238E27FC236}">
                <a16:creationId xmlns:a16="http://schemas.microsoft.com/office/drawing/2014/main" id="{97EE7449-2CD8-CC42-93BA-14D1F86C751F}"/>
              </a:ext>
            </a:extLst>
          </p:cNvPr>
          <p:cNvSpPr/>
          <p:nvPr/>
        </p:nvSpPr>
        <p:spPr>
          <a:xfrm>
            <a:off x="299143" y="259869"/>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1</a:t>
            </a:r>
          </a:p>
        </p:txBody>
      </p:sp>
      <p:sp>
        <p:nvSpPr>
          <p:cNvPr id="9" name="Rectangle 8">
            <a:extLst>
              <a:ext uri="{FF2B5EF4-FFF2-40B4-BE49-F238E27FC236}">
                <a16:creationId xmlns:a16="http://schemas.microsoft.com/office/drawing/2014/main" id="{4E9A663A-B5FC-8349-95B1-697C5D65F24A}"/>
              </a:ext>
            </a:extLst>
          </p:cNvPr>
          <p:cNvSpPr/>
          <p:nvPr/>
        </p:nvSpPr>
        <p:spPr>
          <a:xfrm>
            <a:off x="299142" y="1064367"/>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2</a:t>
            </a:r>
          </a:p>
        </p:txBody>
      </p:sp>
      <p:sp>
        <p:nvSpPr>
          <p:cNvPr id="10" name="Rectangle 9">
            <a:extLst>
              <a:ext uri="{FF2B5EF4-FFF2-40B4-BE49-F238E27FC236}">
                <a16:creationId xmlns:a16="http://schemas.microsoft.com/office/drawing/2014/main" id="{E1F27560-23C9-BB49-8DC9-099F803C7978}"/>
              </a:ext>
            </a:extLst>
          </p:cNvPr>
          <p:cNvSpPr/>
          <p:nvPr/>
        </p:nvSpPr>
        <p:spPr>
          <a:xfrm>
            <a:off x="299141" y="2664569"/>
            <a:ext cx="4472940" cy="7315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Repeat steps 1 and 2 for 1000 </a:t>
            </a:r>
          </a:p>
          <a:p>
            <a:pPr algn="r"/>
            <a:r>
              <a:rPr lang="en-US" dirty="0"/>
              <a:t>permuted data sets</a:t>
            </a:r>
          </a:p>
        </p:txBody>
      </p:sp>
      <p:sp>
        <p:nvSpPr>
          <p:cNvPr id="11" name="Rectangle 10">
            <a:extLst>
              <a:ext uri="{FF2B5EF4-FFF2-40B4-BE49-F238E27FC236}">
                <a16:creationId xmlns:a16="http://schemas.microsoft.com/office/drawing/2014/main" id="{76014FDD-C2EB-4748-BD8D-197B36DF09E6}"/>
              </a:ext>
            </a:extLst>
          </p:cNvPr>
          <p:cNvSpPr/>
          <p:nvPr/>
        </p:nvSpPr>
        <p:spPr>
          <a:xfrm>
            <a:off x="299142" y="1864783"/>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3</a:t>
            </a:r>
          </a:p>
        </p:txBody>
      </p:sp>
      <p:sp>
        <p:nvSpPr>
          <p:cNvPr id="12" name="Rectangle 11">
            <a:extLst>
              <a:ext uri="{FF2B5EF4-FFF2-40B4-BE49-F238E27FC236}">
                <a16:creationId xmlns:a16="http://schemas.microsoft.com/office/drawing/2014/main" id="{401CF70F-2AE1-364E-9404-3440238D584C}"/>
              </a:ext>
            </a:extLst>
          </p:cNvPr>
          <p:cNvSpPr/>
          <p:nvPr/>
        </p:nvSpPr>
        <p:spPr>
          <a:xfrm>
            <a:off x="291518" y="346568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Perform the variance test</a:t>
            </a:r>
          </a:p>
        </p:txBody>
      </p:sp>
      <p:sp>
        <p:nvSpPr>
          <p:cNvPr id="13" name="Rectangle 12">
            <a:extLst>
              <a:ext uri="{FF2B5EF4-FFF2-40B4-BE49-F238E27FC236}">
                <a16:creationId xmlns:a16="http://schemas.microsoft.com/office/drawing/2014/main" id="{2451AA29-480E-D34D-B948-EDB686902222}"/>
              </a:ext>
            </a:extLst>
          </p:cNvPr>
          <p:cNvSpPr/>
          <p:nvPr/>
        </p:nvSpPr>
        <p:spPr>
          <a:xfrm>
            <a:off x="299141" y="4263983"/>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Perform the variance drop test</a:t>
            </a:r>
          </a:p>
        </p:txBody>
      </p:sp>
      <p:sp>
        <p:nvSpPr>
          <p:cNvPr id="14" name="Rectangle 13">
            <a:extLst>
              <a:ext uri="{FF2B5EF4-FFF2-40B4-BE49-F238E27FC236}">
                <a16:creationId xmlns:a16="http://schemas.microsoft.com/office/drawing/2014/main" id="{A09DB90A-5071-1540-9641-B086611833A5}"/>
              </a:ext>
            </a:extLst>
          </p:cNvPr>
          <p:cNvSpPr/>
          <p:nvPr/>
        </p:nvSpPr>
        <p:spPr>
          <a:xfrm>
            <a:off x="299142" y="2680515"/>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4</a:t>
            </a:r>
          </a:p>
        </p:txBody>
      </p:sp>
      <p:sp>
        <p:nvSpPr>
          <p:cNvPr id="15" name="Rectangle 14">
            <a:extLst>
              <a:ext uri="{FF2B5EF4-FFF2-40B4-BE49-F238E27FC236}">
                <a16:creationId xmlns:a16="http://schemas.microsoft.com/office/drawing/2014/main" id="{80026C5E-5ED2-7A4F-9775-C8CD1FC598E1}"/>
              </a:ext>
            </a:extLst>
          </p:cNvPr>
          <p:cNvSpPr/>
          <p:nvPr/>
        </p:nvSpPr>
        <p:spPr>
          <a:xfrm>
            <a:off x="291519" y="3475429"/>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5</a:t>
            </a:r>
          </a:p>
        </p:txBody>
      </p:sp>
      <p:sp>
        <p:nvSpPr>
          <p:cNvPr id="19" name="Rectangle 18">
            <a:extLst>
              <a:ext uri="{FF2B5EF4-FFF2-40B4-BE49-F238E27FC236}">
                <a16:creationId xmlns:a16="http://schemas.microsoft.com/office/drawing/2014/main" id="{F7D6AC06-5DD2-F848-85B8-FE784173AB82}"/>
              </a:ext>
            </a:extLst>
          </p:cNvPr>
          <p:cNvSpPr/>
          <p:nvPr/>
        </p:nvSpPr>
        <p:spPr>
          <a:xfrm>
            <a:off x="299141" y="5055992"/>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Declare significance if either the </a:t>
            </a:r>
          </a:p>
          <a:p>
            <a:pPr algn="r"/>
            <a:r>
              <a:rPr lang="en-US" dirty="0"/>
              <a:t>variance or variance drop tests passes</a:t>
            </a:r>
          </a:p>
        </p:txBody>
      </p:sp>
      <p:sp>
        <p:nvSpPr>
          <p:cNvPr id="18" name="Rectangle 17">
            <a:extLst>
              <a:ext uri="{FF2B5EF4-FFF2-40B4-BE49-F238E27FC236}">
                <a16:creationId xmlns:a16="http://schemas.microsoft.com/office/drawing/2014/main" id="{ED2123FD-8BBB-654F-86F9-E04997A0F8EB}"/>
              </a:ext>
            </a:extLst>
          </p:cNvPr>
          <p:cNvSpPr/>
          <p:nvPr/>
        </p:nvSpPr>
        <p:spPr>
          <a:xfrm>
            <a:off x="291519" y="4266495"/>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6</a:t>
            </a:r>
          </a:p>
        </p:txBody>
      </p:sp>
      <p:sp>
        <p:nvSpPr>
          <p:cNvPr id="20" name="Rectangle 19">
            <a:extLst>
              <a:ext uri="{FF2B5EF4-FFF2-40B4-BE49-F238E27FC236}">
                <a16:creationId xmlns:a16="http://schemas.microsoft.com/office/drawing/2014/main" id="{14CDAC0C-0444-0443-8CAF-610241E57715}"/>
              </a:ext>
            </a:extLst>
          </p:cNvPr>
          <p:cNvSpPr/>
          <p:nvPr/>
        </p:nvSpPr>
        <p:spPr>
          <a:xfrm>
            <a:off x="299141" y="5853027"/>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Keep k of minimum penalized </a:t>
            </a:r>
          </a:p>
          <a:p>
            <a:pPr algn="r"/>
            <a:r>
              <a:rPr lang="en-US" dirty="0"/>
              <a:t>average within-phase variance</a:t>
            </a:r>
          </a:p>
        </p:txBody>
      </p:sp>
      <p:sp>
        <p:nvSpPr>
          <p:cNvPr id="21" name="Rectangle 20">
            <a:extLst>
              <a:ext uri="{FF2B5EF4-FFF2-40B4-BE49-F238E27FC236}">
                <a16:creationId xmlns:a16="http://schemas.microsoft.com/office/drawing/2014/main" id="{93434659-CB4C-0442-A437-34CCDE6F8F9D}"/>
              </a:ext>
            </a:extLst>
          </p:cNvPr>
          <p:cNvSpPr/>
          <p:nvPr/>
        </p:nvSpPr>
        <p:spPr>
          <a:xfrm>
            <a:off x="291519" y="5061960"/>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7</a:t>
            </a:r>
          </a:p>
        </p:txBody>
      </p:sp>
      <p:sp>
        <p:nvSpPr>
          <p:cNvPr id="17" name="Rectangle 16">
            <a:extLst>
              <a:ext uri="{FF2B5EF4-FFF2-40B4-BE49-F238E27FC236}">
                <a16:creationId xmlns:a16="http://schemas.microsoft.com/office/drawing/2014/main" id="{C8BFA8C0-D7EC-4648-B715-BA90EBAE2F6B}"/>
              </a:ext>
            </a:extLst>
          </p:cNvPr>
          <p:cNvSpPr/>
          <p:nvPr/>
        </p:nvSpPr>
        <p:spPr>
          <a:xfrm>
            <a:off x="291518" y="5860252"/>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8</a:t>
            </a:r>
          </a:p>
        </p:txBody>
      </p:sp>
      <p:pic>
        <p:nvPicPr>
          <p:cNvPr id="22" name="Picture 21">
            <a:extLst>
              <a:ext uri="{FF2B5EF4-FFF2-40B4-BE49-F238E27FC236}">
                <a16:creationId xmlns:a16="http://schemas.microsoft.com/office/drawing/2014/main" id="{762394A6-E12E-4749-9D30-164B414D3D03}"/>
              </a:ext>
            </a:extLst>
          </p:cNvPr>
          <p:cNvPicPr>
            <a:picLocks noChangeAspect="1"/>
          </p:cNvPicPr>
          <p:nvPr/>
        </p:nvPicPr>
        <p:blipFill rotWithShape="1">
          <a:blip r:embed="rId3"/>
          <a:srcRect b="15579"/>
          <a:stretch/>
        </p:blipFill>
        <p:spPr>
          <a:xfrm>
            <a:off x="4870762" y="5900312"/>
            <a:ext cx="2377763" cy="252040"/>
          </a:xfrm>
          <a:prstGeom prst="rect">
            <a:avLst/>
          </a:prstGeom>
        </p:spPr>
      </p:pic>
      <p:pic>
        <p:nvPicPr>
          <p:cNvPr id="23" name="Picture 22">
            <a:extLst>
              <a:ext uri="{FF2B5EF4-FFF2-40B4-BE49-F238E27FC236}">
                <a16:creationId xmlns:a16="http://schemas.microsoft.com/office/drawing/2014/main" id="{57D84A56-93A5-624C-AA29-9F777D6C169A}"/>
              </a:ext>
            </a:extLst>
          </p:cNvPr>
          <p:cNvPicPr>
            <a:picLocks noChangeAspect="1"/>
          </p:cNvPicPr>
          <p:nvPr/>
        </p:nvPicPr>
        <p:blipFill>
          <a:blip r:embed="rId4"/>
          <a:stretch>
            <a:fillRect/>
          </a:stretch>
        </p:blipFill>
        <p:spPr>
          <a:xfrm>
            <a:off x="4782703" y="6185438"/>
            <a:ext cx="2131831" cy="432545"/>
          </a:xfrm>
          <a:prstGeom prst="rect">
            <a:avLst/>
          </a:prstGeom>
        </p:spPr>
      </p:pic>
      <p:pic>
        <p:nvPicPr>
          <p:cNvPr id="24" name="Picture 23">
            <a:extLst>
              <a:ext uri="{FF2B5EF4-FFF2-40B4-BE49-F238E27FC236}">
                <a16:creationId xmlns:a16="http://schemas.microsoft.com/office/drawing/2014/main" id="{D89AD027-70C5-964B-B4AE-E2924B6724A4}"/>
              </a:ext>
            </a:extLst>
          </p:cNvPr>
          <p:cNvPicPr>
            <a:picLocks noChangeAspect="1"/>
          </p:cNvPicPr>
          <p:nvPr/>
        </p:nvPicPr>
        <p:blipFill>
          <a:blip r:embed="rId5"/>
          <a:stretch>
            <a:fillRect/>
          </a:stretch>
        </p:blipFill>
        <p:spPr>
          <a:xfrm>
            <a:off x="4781660" y="1108603"/>
            <a:ext cx="2390666" cy="856520"/>
          </a:xfrm>
          <a:prstGeom prst="rect">
            <a:avLst/>
          </a:prstGeom>
        </p:spPr>
      </p:pic>
      <p:pic>
        <p:nvPicPr>
          <p:cNvPr id="25" name="Picture 24">
            <a:extLst>
              <a:ext uri="{FF2B5EF4-FFF2-40B4-BE49-F238E27FC236}">
                <a16:creationId xmlns:a16="http://schemas.microsoft.com/office/drawing/2014/main" id="{B5E029A4-D716-E54A-BC36-31CDF0910381}"/>
              </a:ext>
            </a:extLst>
          </p:cNvPr>
          <p:cNvPicPr>
            <a:picLocks noChangeAspect="1"/>
          </p:cNvPicPr>
          <p:nvPr/>
        </p:nvPicPr>
        <p:blipFill>
          <a:blip r:embed="rId6"/>
          <a:stretch>
            <a:fillRect/>
          </a:stretch>
        </p:blipFill>
        <p:spPr>
          <a:xfrm>
            <a:off x="4795670" y="1820052"/>
            <a:ext cx="3067116" cy="651474"/>
          </a:xfrm>
          <a:prstGeom prst="rect">
            <a:avLst/>
          </a:prstGeom>
        </p:spPr>
      </p:pic>
      <p:pic>
        <p:nvPicPr>
          <p:cNvPr id="26" name="Picture 25">
            <a:extLst>
              <a:ext uri="{FF2B5EF4-FFF2-40B4-BE49-F238E27FC236}">
                <a16:creationId xmlns:a16="http://schemas.microsoft.com/office/drawing/2014/main" id="{01FA0746-6AF7-BF43-B95A-01DCD4CE3C09}"/>
              </a:ext>
            </a:extLst>
          </p:cNvPr>
          <p:cNvPicPr>
            <a:picLocks noChangeAspect="1"/>
          </p:cNvPicPr>
          <p:nvPr/>
        </p:nvPicPr>
        <p:blipFill rotWithShape="1">
          <a:blip r:embed="rId7"/>
          <a:srcRect t="13110"/>
          <a:stretch/>
        </p:blipFill>
        <p:spPr>
          <a:xfrm>
            <a:off x="4781659" y="2332074"/>
            <a:ext cx="4265751" cy="545891"/>
          </a:xfrm>
          <a:prstGeom prst="rect">
            <a:avLst/>
          </a:prstGeom>
        </p:spPr>
      </p:pic>
      <p:pic>
        <p:nvPicPr>
          <p:cNvPr id="2" name="Picture 1">
            <a:extLst>
              <a:ext uri="{FF2B5EF4-FFF2-40B4-BE49-F238E27FC236}">
                <a16:creationId xmlns:a16="http://schemas.microsoft.com/office/drawing/2014/main" id="{13CBA176-3DE3-0E49-AC81-17191E4ACBD3}"/>
              </a:ext>
            </a:extLst>
          </p:cNvPr>
          <p:cNvPicPr>
            <a:picLocks noChangeAspect="1"/>
          </p:cNvPicPr>
          <p:nvPr/>
        </p:nvPicPr>
        <p:blipFill>
          <a:blip r:embed="rId8"/>
          <a:stretch>
            <a:fillRect/>
          </a:stretch>
        </p:blipFill>
        <p:spPr>
          <a:xfrm>
            <a:off x="4781659" y="3492164"/>
            <a:ext cx="3183651" cy="611705"/>
          </a:xfrm>
          <a:prstGeom prst="rect">
            <a:avLst/>
          </a:prstGeom>
        </p:spPr>
      </p:pic>
      <p:pic>
        <p:nvPicPr>
          <p:cNvPr id="3" name="Picture 2">
            <a:extLst>
              <a:ext uri="{FF2B5EF4-FFF2-40B4-BE49-F238E27FC236}">
                <a16:creationId xmlns:a16="http://schemas.microsoft.com/office/drawing/2014/main" id="{3551DD8C-EE11-7742-9AE7-C9F97B5C50E3}"/>
              </a:ext>
            </a:extLst>
          </p:cNvPr>
          <p:cNvPicPr>
            <a:picLocks noChangeAspect="1"/>
          </p:cNvPicPr>
          <p:nvPr/>
        </p:nvPicPr>
        <p:blipFill>
          <a:blip r:embed="rId9"/>
          <a:stretch>
            <a:fillRect/>
          </a:stretch>
        </p:blipFill>
        <p:spPr>
          <a:xfrm>
            <a:off x="4764458" y="4377865"/>
            <a:ext cx="4282952" cy="523946"/>
          </a:xfrm>
          <a:prstGeom prst="rect">
            <a:avLst/>
          </a:prstGeom>
        </p:spPr>
      </p:pic>
      <p:pic>
        <p:nvPicPr>
          <p:cNvPr id="4" name="Picture 3">
            <a:extLst>
              <a:ext uri="{FF2B5EF4-FFF2-40B4-BE49-F238E27FC236}">
                <a16:creationId xmlns:a16="http://schemas.microsoft.com/office/drawing/2014/main" id="{57B05F27-EC86-AB43-B584-709BC9EC14CF}"/>
              </a:ext>
            </a:extLst>
          </p:cNvPr>
          <p:cNvPicPr>
            <a:picLocks noChangeAspect="1"/>
          </p:cNvPicPr>
          <p:nvPr/>
        </p:nvPicPr>
        <p:blipFill>
          <a:blip r:embed="rId10"/>
          <a:stretch>
            <a:fillRect/>
          </a:stretch>
        </p:blipFill>
        <p:spPr>
          <a:xfrm>
            <a:off x="8024698" y="1055101"/>
            <a:ext cx="1022712" cy="877188"/>
          </a:xfrm>
          <a:prstGeom prst="rect">
            <a:avLst/>
          </a:prstGeom>
        </p:spPr>
      </p:pic>
      <p:sp>
        <p:nvSpPr>
          <p:cNvPr id="28" name="Rectangle 27">
            <a:extLst>
              <a:ext uri="{FF2B5EF4-FFF2-40B4-BE49-F238E27FC236}">
                <a16:creationId xmlns:a16="http://schemas.microsoft.com/office/drawing/2014/main" id="{80C3A666-5B22-C64A-9CA4-F69D95FED9F1}"/>
              </a:ext>
            </a:extLst>
          </p:cNvPr>
          <p:cNvSpPr/>
          <p:nvPr/>
        </p:nvSpPr>
        <p:spPr>
          <a:xfrm>
            <a:off x="4772080" y="6584547"/>
            <a:ext cx="4371919" cy="2734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Preregistration: https://</a:t>
            </a:r>
            <a:r>
              <a:rPr lang="en-US" sz="2000" b="1" dirty="0" err="1"/>
              <a:t>osf.io</a:t>
            </a:r>
            <a:r>
              <a:rPr lang="en-US" sz="2000" b="1" dirty="0"/>
              <a:t>/mfn8w/</a:t>
            </a:r>
          </a:p>
        </p:txBody>
      </p:sp>
    </p:spTree>
    <p:extLst>
      <p:ext uri="{BB962C8B-B14F-4D97-AF65-F5344CB8AC3E}">
        <p14:creationId xmlns:p14="http://schemas.microsoft.com/office/powerpoint/2010/main" val="433913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8344BA1-CF0F-2344-AD8C-3AB69B0A24AE}"/>
              </a:ext>
            </a:extLst>
          </p:cNvPr>
          <p:cNvSpPr/>
          <p:nvPr/>
        </p:nvSpPr>
        <p:spPr>
          <a:xfrm>
            <a:off x="299141" y="1872560"/>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Calculate average within-phase </a:t>
            </a:r>
          </a:p>
          <a:p>
            <a:pPr algn="r"/>
            <a:r>
              <a:rPr lang="en-US" dirty="0"/>
              <a:t>Variance of Gaussian Similarity</a:t>
            </a:r>
          </a:p>
        </p:txBody>
      </p:sp>
      <p:sp>
        <p:nvSpPr>
          <p:cNvPr id="6" name="Rectangle 5">
            <a:extLst>
              <a:ext uri="{FF2B5EF4-FFF2-40B4-BE49-F238E27FC236}">
                <a16:creationId xmlns:a16="http://schemas.microsoft.com/office/drawing/2014/main" id="{1A8D44FB-EEBA-CC46-A327-A2A48E8C66C8}"/>
              </a:ext>
            </a:extLst>
          </p:cNvPr>
          <p:cNvSpPr/>
          <p:nvPr/>
        </p:nvSpPr>
        <p:spPr>
          <a:xfrm>
            <a:off x="299144" y="259869"/>
            <a:ext cx="4472940" cy="7315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Moving Window Correlations</a:t>
            </a:r>
          </a:p>
        </p:txBody>
      </p:sp>
      <p:sp>
        <p:nvSpPr>
          <p:cNvPr id="7" name="Rectangle 6">
            <a:extLst>
              <a:ext uri="{FF2B5EF4-FFF2-40B4-BE49-F238E27FC236}">
                <a16:creationId xmlns:a16="http://schemas.microsoft.com/office/drawing/2014/main" id="{32F2253E-7B4B-C24A-B8A9-C53668919254}"/>
              </a:ext>
            </a:extLst>
          </p:cNvPr>
          <p:cNvSpPr/>
          <p:nvPr/>
        </p:nvSpPr>
        <p:spPr>
          <a:xfrm>
            <a:off x="299141" y="1055101"/>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Gaussian Similarity between all</a:t>
            </a:r>
          </a:p>
          <a:p>
            <a:pPr algn="r"/>
            <a:r>
              <a:rPr lang="en-US" dirty="0"/>
              <a:t>possible phases for different k</a:t>
            </a:r>
          </a:p>
        </p:txBody>
      </p:sp>
      <p:sp>
        <p:nvSpPr>
          <p:cNvPr id="8" name="Rectangle 7">
            <a:extLst>
              <a:ext uri="{FF2B5EF4-FFF2-40B4-BE49-F238E27FC236}">
                <a16:creationId xmlns:a16="http://schemas.microsoft.com/office/drawing/2014/main" id="{97EE7449-2CD8-CC42-93BA-14D1F86C751F}"/>
              </a:ext>
            </a:extLst>
          </p:cNvPr>
          <p:cNvSpPr/>
          <p:nvPr/>
        </p:nvSpPr>
        <p:spPr>
          <a:xfrm>
            <a:off x="299143" y="259869"/>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1</a:t>
            </a:r>
          </a:p>
        </p:txBody>
      </p:sp>
      <p:sp>
        <p:nvSpPr>
          <p:cNvPr id="9" name="Rectangle 8">
            <a:extLst>
              <a:ext uri="{FF2B5EF4-FFF2-40B4-BE49-F238E27FC236}">
                <a16:creationId xmlns:a16="http://schemas.microsoft.com/office/drawing/2014/main" id="{4E9A663A-B5FC-8349-95B1-697C5D65F24A}"/>
              </a:ext>
            </a:extLst>
          </p:cNvPr>
          <p:cNvSpPr/>
          <p:nvPr/>
        </p:nvSpPr>
        <p:spPr>
          <a:xfrm>
            <a:off x="299142" y="1064367"/>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2</a:t>
            </a:r>
          </a:p>
        </p:txBody>
      </p:sp>
      <p:sp>
        <p:nvSpPr>
          <p:cNvPr id="10" name="Rectangle 9">
            <a:extLst>
              <a:ext uri="{FF2B5EF4-FFF2-40B4-BE49-F238E27FC236}">
                <a16:creationId xmlns:a16="http://schemas.microsoft.com/office/drawing/2014/main" id="{E1F27560-23C9-BB49-8DC9-099F803C7978}"/>
              </a:ext>
            </a:extLst>
          </p:cNvPr>
          <p:cNvSpPr/>
          <p:nvPr/>
        </p:nvSpPr>
        <p:spPr>
          <a:xfrm>
            <a:off x="299141" y="266456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Repeat steps 1 and 2 for 1000 </a:t>
            </a:r>
          </a:p>
          <a:p>
            <a:pPr algn="r"/>
            <a:r>
              <a:rPr lang="en-US" dirty="0"/>
              <a:t>permuted data sets</a:t>
            </a:r>
          </a:p>
        </p:txBody>
      </p:sp>
      <p:sp>
        <p:nvSpPr>
          <p:cNvPr id="11" name="Rectangle 10">
            <a:extLst>
              <a:ext uri="{FF2B5EF4-FFF2-40B4-BE49-F238E27FC236}">
                <a16:creationId xmlns:a16="http://schemas.microsoft.com/office/drawing/2014/main" id="{76014FDD-C2EB-4748-BD8D-197B36DF09E6}"/>
              </a:ext>
            </a:extLst>
          </p:cNvPr>
          <p:cNvSpPr/>
          <p:nvPr/>
        </p:nvSpPr>
        <p:spPr>
          <a:xfrm>
            <a:off x="299142" y="1864783"/>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3</a:t>
            </a:r>
          </a:p>
        </p:txBody>
      </p:sp>
      <p:sp>
        <p:nvSpPr>
          <p:cNvPr id="12" name="Rectangle 11">
            <a:extLst>
              <a:ext uri="{FF2B5EF4-FFF2-40B4-BE49-F238E27FC236}">
                <a16:creationId xmlns:a16="http://schemas.microsoft.com/office/drawing/2014/main" id="{401CF70F-2AE1-364E-9404-3440238D584C}"/>
              </a:ext>
            </a:extLst>
          </p:cNvPr>
          <p:cNvSpPr/>
          <p:nvPr/>
        </p:nvSpPr>
        <p:spPr>
          <a:xfrm>
            <a:off x="291518" y="346568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Perform the variance test</a:t>
            </a:r>
          </a:p>
        </p:txBody>
      </p:sp>
      <p:sp>
        <p:nvSpPr>
          <p:cNvPr id="13" name="Rectangle 12">
            <a:extLst>
              <a:ext uri="{FF2B5EF4-FFF2-40B4-BE49-F238E27FC236}">
                <a16:creationId xmlns:a16="http://schemas.microsoft.com/office/drawing/2014/main" id="{2451AA29-480E-D34D-B948-EDB686902222}"/>
              </a:ext>
            </a:extLst>
          </p:cNvPr>
          <p:cNvSpPr/>
          <p:nvPr/>
        </p:nvSpPr>
        <p:spPr>
          <a:xfrm>
            <a:off x="299141" y="4263983"/>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Perform the variance drop test</a:t>
            </a:r>
          </a:p>
        </p:txBody>
      </p:sp>
      <p:sp>
        <p:nvSpPr>
          <p:cNvPr id="14" name="Rectangle 13">
            <a:extLst>
              <a:ext uri="{FF2B5EF4-FFF2-40B4-BE49-F238E27FC236}">
                <a16:creationId xmlns:a16="http://schemas.microsoft.com/office/drawing/2014/main" id="{A09DB90A-5071-1540-9641-B086611833A5}"/>
              </a:ext>
            </a:extLst>
          </p:cNvPr>
          <p:cNvSpPr/>
          <p:nvPr/>
        </p:nvSpPr>
        <p:spPr>
          <a:xfrm>
            <a:off x="299142" y="2680515"/>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4</a:t>
            </a:r>
          </a:p>
        </p:txBody>
      </p:sp>
      <p:sp>
        <p:nvSpPr>
          <p:cNvPr id="15" name="Rectangle 14">
            <a:extLst>
              <a:ext uri="{FF2B5EF4-FFF2-40B4-BE49-F238E27FC236}">
                <a16:creationId xmlns:a16="http://schemas.microsoft.com/office/drawing/2014/main" id="{80026C5E-5ED2-7A4F-9775-C8CD1FC598E1}"/>
              </a:ext>
            </a:extLst>
          </p:cNvPr>
          <p:cNvSpPr/>
          <p:nvPr/>
        </p:nvSpPr>
        <p:spPr>
          <a:xfrm>
            <a:off x="291519" y="3475429"/>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5</a:t>
            </a:r>
          </a:p>
        </p:txBody>
      </p:sp>
      <p:sp>
        <p:nvSpPr>
          <p:cNvPr id="19" name="Rectangle 18">
            <a:extLst>
              <a:ext uri="{FF2B5EF4-FFF2-40B4-BE49-F238E27FC236}">
                <a16:creationId xmlns:a16="http://schemas.microsoft.com/office/drawing/2014/main" id="{F7D6AC06-5DD2-F848-85B8-FE784173AB82}"/>
              </a:ext>
            </a:extLst>
          </p:cNvPr>
          <p:cNvSpPr/>
          <p:nvPr/>
        </p:nvSpPr>
        <p:spPr>
          <a:xfrm>
            <a:off x="299141" y="5055992"/>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Declare significance if either the </a:t>
            </a:r>
          </a:p>
          <a:p>
            <a:pPr algn="r"/>
            <a:r>
              <a:rPr lang="en-US" dirty="0"/>
              <a:t>variance or variance drop tests passes</a:t>
            </a:r>
          </a:p>
        </p:txBody>
      </p:sp>
      <p:sp>
        <p:nvSpPr>
          <p:cNvPr id="18" name="Rectangle 17">
            <a:extLst>
              <a:ext uri="{FF2B5EF4-FFF2-40B4-BE49-F238E27FC236}">
                <a16:creationId xmlns:a16="http://schemas.microsoft.com/office/drawing/2014/main" id="{ED2123FD-8BBB-654F-86F9-E04997A0F8EB}"/>
              </a:ext>
            </a:extLst>
          </p:cNvPr>
          <p:cNvSpPr/>
          <p:nvPr/>
        </p:nvSpPr>
        <p:spPr>
          <a:xfrm>
            <a:off x="291519" y="4266495"/>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6</a:t>
            </a:r>
          </a:p>
        </p:txBody>
      </p:sp>
      <p:sp>
        <p:nvSpPr>
          <p:cNvPr id="20" name="Rectangle 19">
            <a:extLst>
              <a:ext uri="{FF2B5EF4-FFF2-40B4-BE49-F238E27FC236}">
                <a16:creationId xmlns:a16="http://schemas.microsoft.com/office/drawing/2014/main" id="{14CDAC0C-0444-0443-8CAF-610241E57715}"/>
              </a:ext>
            </a:extLst>
          </p:cNvPr>
          <p:cNvSpPr/>
          <p:nvPr/>
        </p:nvSpPr>
        <p:spPr>
          <a:xfrm>
            <a:off x="299141" y="5853027"/>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Keep k of minimum penalized </a:t>
            </a:r>
          </a:p>
          <a:p>
            <a:pPr algn="r"/>
            <a:r>
              <a:rPr lang="en-US" dirty="0"/>
              <a:t>average within-phase variance</a:t>
            </a:r>
          </a:p>
        </p:txBody>
      </p:sp>
      <p:sp>
        <p:nvSpPr>
          <p:cNvPr id="21" name="Rectangle 20">
            <a:extLst>
              <a:ext uri="{FF2B5EF4-FFF2-40B4-BE49-F238E27FC236}">
                <a16:creationId xmlns:a16="http://schemas.microsoft.com/office/drawing/2014/main" id="{93434659-CB4C-0442-A437-34CCDE6F8F9D}"/>
              </a:ext>
            </a:extLst>
          </p:cNvPr>
          <p:cNvSpPr/>
          <p:nvPr/>
        </p:nvSpPr>
        <p:spPr>
          <a:xfrm>
            <a:off x="291519" y="5061960"/>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7</a:t>
            </a:r>
          </a:p>
        </p:txBody>
      </p:sp>
      <p:sp>
        <p:nvSpPr>
          <p:cNvPr id="17" name="Rectangle 16">
            <a:extLst>
              <a:ext uri="{FF2B5EF4-FFF2-40B4-BE49-F238E27FC236}">
                <a16:creationId xmlns:a16="http://schemas.microsoft.com/office/drawing/2014/main" id="{C8BFA8C0-D7EC-4648-B715-BA90EBAE2F6B}"/>
              </a:ext>
            </a:extLst>
          </p:cNvPr>
          <p:cNvSpPr/>
          <p:nvPr/>
        </p:nvSpPr>
        <p:spPr>
          <a:xfrm>
            <a:off x="291518" y="5860252"/>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8</a:t>
            </a:r>
          </a:p>
        </p:txBody>
      </p:sp>
      <p:sp>
        <p:nvSpPr>
          <p:cNvPr id="26" name="Rectangle 25">
            <a:extLst>
              <a:ext uri="{FF2B5EF4-FFF2-40B4-BE49-F238E27FC236}">
                <a16:creationId xmlns:a16="http://schemas.microsoft.com/office/drawing/2014/main" id="{A1BA8719-4DF7-D04A-9A02-9498E5B2E546}"/>
              </a:ext>
            </a:extLst>
          </p:cNvPr>
          <p:cNvSpPr/>
          <p:nvPr/>
        </p:nvSpPr>
        <p:spPr>
          <a:xfrm>
            <a:off x="4772080" y="6584547"/>
            <a:ext cx="4371919" cy="2734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Preregistration: https://</a:t>
            </a:r>
            <a:r>
              <a:rPr lang="en-US" sz="2000" b="1" dirty="0" err="1"/>
              <a:t>osf.io</a:t>
            </a:r>
            <a:r>
              <a:rPr lang="en-US" sz="2000" b="1" dirty="0"/>
              <a:t>/mfn8w/</a:t>
            </a:r>
          </a:p>
        </p:txBody>
      </p:sp>
    </p:spTree>
    <p:extLst>
      <p:ext uri="{BB962C8B-B14F-4D97-AF65-F5344CB8AC3E}">
        <p14:creationId xmlns:p14="http://schemas.microsoft.com/office/powerpoint/2010/main" val="536450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47613B-7767-174D-B12A-A9FEF1237F37}"/>
              </a:ext>
            </a:extLst>
          </p:cNvPr>
          <p:cNvPicPr>
            <a:picLocks noChangeAspect="1"/>
          </p:cNvPicPr>
          <p:nvPr/>
        </p:nvPicPr>
        <p:blipFill>
          <a:blip r:embed="rId3"/>
          <a:stretch>
            <a:fillRect/>
          </a:stretch>
        </p:blipFill>
        <p:spPr>
          <a:xfrm>
            <a:off x="0" y="601480"/>
            <a:ext cx="9144000" cy="5715000"/>
          </a:xfrm>
          <a:prstGeom prst="rect">
            <a:avLst/>
          </a:prstGeom>
        </p:spPr>
      </p:pic>
      <p:sp>
        <p:nvSpPr>
          <p:cNvPr id="2" name="Rectangle 1">
            <a:extLst>
              <a:ext uri="{FF2B5EF4-FFF2-40B4-BE49-F238E27FC236}">
                <a16:creationId xmlns:a16="http://schemas.microsoft.com/office/drawing/2014/main" id="{221EED74-F213-E649-8D91-400C1CE07591}"/>
              </a:ext>
            </a:extLst>
          </p:cNvPr>
          <p:cNvSpPr/>
          <p:nvPr/>
        </p:nvSpPr>
        <p:spPr>
          <a:xfrm>
            <a:off x="1770927" y="0"/>
            <a:ext cx="5602147" cy="5440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Helvetica" pitchFamily="2" charset="0"/>
              </a:rPr>
              <a:t>Idiographic Time Series</a:t>
            </a:r>
          </a:p>
        </p:txBody>
      </p:sp>
    </p:spTree>
    <p:extLst>
      <p:ext uri="{BB962C8B-B14F-4D97-AF65-F5344CB8AC3E}">
        <p14:creationId xmlns:p14="http://schemas.microsoft.com/office/powerpoint/2010/main" val="1197963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D862E2-0AB3-284C-AA85-E001505013E0}"/>
              </a:ext>
            </a:extLst>
          </p:cNvPr>
          <p:cNvPicPr>
            <a:picLocks noChangeAspect="1"/>
          </p:cNvPicPr>
          <p:nvPr/>
        </p:nvPicPr>
        <p:blipFill>
          <a:blip r:embed="rId3"/>
          <a:stretch>
            <a:fillRect/>
          </a:stretch>
        </p:blipFill>
        <p:spPr>
          <a:xfrm>
            <a:off x="0" y="593935"/>
            <a:ext cx="9144000" cy="5715000"/>
          </a:xfrm>
          <a:prstGeom prst="rect">
            <a:avLst/>
          </a:prstGeom>
        </p:spPr>
      </p:pic>
      <p:sp>
        <p:nvSpPr>
          <p:cNvPr id="3" name="Rectangle 2">
            <a:extLst>
              <a:ext uri="{FF2B5EF4-FFF2-40B4-BE49-F238E27FC236}">
                <a16:creationId xmlns:a16="http://schemas.microsoft.com/office/drawing/2014/main" id="{938EE25D-68D4-E941-9ED3-90B541B80157}"/>
              </a:ext>
            </a:extLst>
          </p:cNvPr>
          <p:cNvSpPr/>
          <p:nvPr/>
        </p:nvSpPr>
        <p:spPr>
          <a:xfrm>
            <a:off x="1770927" y="0"/>
            <a:ext cx="5602147" cy="5440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Helvetica" pitchFamily="2" charset="0"/>
              </a:rPr>
              <a:t>Idiographic Time Series</a:t>
            </a:r>
          </a:p>
        </p:txBody>
      </p:sp>
    </p:spTree>
    <p:extLst>
      <p:ext uri="{BB962C8B-B14F-4D97-AF65-F5344CB8AC3E}">
        <p14:creationId xmlns:p14="http://schemas.microsoft.com/office/powerpoint/2010/main" val="2872614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E4ABA1-9723-EA44-BC90-31A101F8445D}"/>
              </a:ext>
            </a:extLst>
          </p:cNvPr>
          <p:cNvPicPr>
            <a:picLocks noChangeAspect="1"/>
          </p:cNvPicPr>
          <p:nvPr/>
        </p:nvPicPr>
        <p:blipFill>
          <a:blip r:embed="rId3"/>
          <a:stretch>
            <a:fillRect/>
          </a:stretch>
        </p:blipFill>
        <p:spPr>
          <a:xfrm>
            <a:off x="0" y="571500"/>
            <a:ext cx="9144000" cy="5715000"/>
          </a:xfrm>
          <a:prstGeom prst="rect">
            <a:avLst/>
          </a:prstGeom>
        </p:spPr>
      </p:pic>
      <p:sp>
        <p:nvSpPr>
          <p:cNvPr id="4" name="Rectangle 3">
            <a:extLst>
              <a:ext uri="{FF2B5EF4-FFF2-40B4-BE49-F238E27FC236}">
                <a16:creationId xmlns:a16="http://schemas.microsoft.com/office/drawing/2014/main" id="{AAB09EF0-B6F4-F34B-A1C1-77A47AE9F3AC}"/>
              </a:ext>
            </a:extLst>
          </p:cNvPr>
          <p:cNvSpPr/>
          <p:nvPr/>
        </p:nvSpPr>
        <p:spPr>
          <a:xfrm>
            <a:off x="1770927" y="0"/>
            <a:ext cx="5602147" cy="5440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Helvetica" pitchFamily="2" charset="0"/>
              </a:rPr>
              <a:t>Idiographic Time Series</a:t>
            </a:r>
          </a:p>
        </p:txBody>
      </p:sp>
    </p:spTree>
    <p:extLst>
      <p:ext uri="{BB962C8B-B14F-4D97-AF65-F5344CB8AC3E}">
        <p14:creationId xmlns:p14="http://schemas.microsoft.com/office/powerpoint/2010/main" val="3526901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0661B-52AC-B54B-9E6B-60C6C0717EF3}"/>
              </a:ext>
            </a:extLst>
          </p:cNvPr>
          <p:cNvPicPr>
            <a:picLocks noChangeAspect="1"/>
          </p:cNvPicPr>
          <p:nvPr/>
        </p:nvPicPr>
        <p:blipFill>
          <a:blip r:embed="rId3"/>
          <a:stretch>
            <a:fillRect/>
          </a:stretch>
        </p:blipFill>
        <p:spPr>
          <a:xfrm>
            <a:off x="0" y="698500"/>
            <a:ext cx="9148064" cy="5717540"/>
          </a:xfrm>
          <a:prstGeom prst="rect">
            <a:avLst/>
          </a:prstGeom>
        </p:spPr>
      </p:pic>
      <p:pic>
        <p:nvPicPr>
          <p:cNvPr id="6" name="Picture 5">
            <a:extLst>
              <a:ext uri="{FF2B5EF4-FFF2-40B4-BE49-F238E27FC236}">
                <a16:creationId xmlns:a16="http://schemas.microsoft.com/office/drawing/2014/main" id="{1829D7DA-E95D-3147-9F86-4485328EB0CB}"/>
              </a:ext>
            </a:extLst>
          </p:cNvPr>
          <p:cNvPicPr>
            <a:picLocks noChangeAspect="1"/>
          </p:cNvPicPr>
          <p:nvPr/>
        </p:nvPicPr>
        <p:blipFill>
          <a:blip r:embed="rId4"/>
          <a:stretch>
            <a:fillRect/>
          </a:stretch>
        </p:blipFill>
        <p:spPr>
          <a:xfrm>
            <a:off x="4148254" y="3958683"/>
            <a:ext cx="4638907" cy="2899316"/>
          </a:xfrm>
          <a:prstGeom prst="rect">
            <a:avLst/>
          </a:prstGeom>
        </p:spPr>
      </p:pic>
      <p:sp>
        <p:nvSpPr>
          <p:cNvPr id="4" name="Rectangle 3">
            <a:extLst>
              <a:ext uri="{FF2B5EF4-FFF2-40B4-BE49-F238E27FC236}">
                <a16:creationId xmlns:a16="http://schemas.microsoft.com/office/drawing/2014/main" id="{520FAD50-D523-D243-B43E-F90F7F2D51B9}"/>
              </a:ext>
            </a:extLst>
          </p:cNvPr>
          <p:cNvSpPr/>
          <p:nvPr/>
        </p:nvSpPr>
        <p:spPr>
          <a:xfrm>
            <a:off x="1770927" y="0"/>
            <a:ext cx="5602147" cy="5440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Helvetica" pitchFamily="2" charset="0"/>
              </a:rPr>
              <a:t>Moving Window Correlation Time Series</a:t>
            </a:r>
          </a:p>
        </p:txBody>
      </p:sp>
    </p:spTree>
    <p:extLst>
      <p:ext uri="{BB962C8B-B14F-4D97-AF65-F5344CB8AC3E}">
        <p14:creationId xmlns:p14="http://schemas.microsoft.com/office/powerpoint/2010/main" val="3546882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3;&#10;&#13;&#10;Description automatically generated">
            <a:extLst>
              <a:ext uri="{FF2B5EF4-FFF2-40B4-BE49-F238E27FC236}">
                <a16:creationId xmlns:a16="http://schemas.microsoft.com/office/drawing/2014/main" id="{86572361-6E36-2240-9AFE-F9210C1D3E30}"/>
              </a:ext>
            </a:extLst>
          </p:cNvPr>
          <p:cNvPicPr>
            <a:picLocks noChangeAspect="1"/>
          </p:cNvPicPr>
          <p:nvPr/>
        </p:nvPicPr>
        <p:blipFill>
          <a:blip r:embed="rId3"/>
          <a:stretch>
            <a:fillRect/>
          </a:stretch>
        </p:blipFill>
        <p:spPr>
          <a:xfrm>
            <a:off x="0" y="676198"/>
            <a:ext cx="9144000" cy="5715000"/>
          </a:xfrm>
          <a:prstGeom prst="rect">
            <a:avLst/>
          </a:prstGeom>
        </p:spPr>
      </p:pic>
      <p:sp>
        <p:nvSpPr>
          <p:cNvPr id="3" name="Rectangle 2">
            <a:extLst>
              <a:ext uri="{FF2B5EF4-FFF2-40B4-BE49-F238E27FC236}">
                <a16:creationId xmlns:a16="http://schemas.microsoft.com/office/drawing/2014/main" id="{03AFEA65-54F8-9046-A90C-C706E79FDCF3}"/>
              </a:ext>
            </a:extLst>
          </p:cNvPr>
          <p:cNvSpPr/>
          <p:nvPr/>
        </p:nvSpPr>
        <p:spPr>
          <a:xfrm>
            <a:off x="1770927" y="0"/>
            <a:ext cx="5602147" cy="5440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Helvetica" pitchFamily="2" charset="0"/>
              </a:rPr>
              <a:t>Moving Window Correlation Time Series</a:t>
            </a:r>
          </a:p>
        </p:txBody>
      </p:sp>
    </p:spTree>
    <p:extLst>
      <p:ext uri="{BB962C8B-B14F-4D97-AF65-F5344CB8AC3E}">
        <p14:creationId xmlns:p14="http://schemas.microsoft.com/office/powerpoint/2010/main" val="3248340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3;&#10;&#13;&#10;Description automatically generated">
            <a:extLst>
              <a:ext uri="{FF2B5EF4-FFF2-40B4-BE49-F238E27FC236}">
                <a16:creationId xmlns:a16="http://schemas.microsoft.com/office/drawing/2014/main" id="{86572361-6E36-2240-9AFE-F9210C1D3E30}"/>
              </a:ext>
            </a:extLst>
          </p:cNvPr>
          <p:cNvPicPr>
            <a:picLocks noChangeAspect="1"/>
          </p:cNvPicPr>
          <p:nvPr/>
        </p:nvPicPr>
        <p:blipFill>
          <a:blip r:embed="rId3"/>
          <a:stretch>
            <a:fillRect/>
          </a:stretch>
        </p:blipFill>
        <p:spPr>
          <a:xfrm>
            <a:off x="0" y="671060"/>
            <a:ext cx="9144000" cy="5715000"/>
          </a:xfrm>
          <a:prstGeom prst="rect">
            <a:avLst/>
          </a:prstGeom>
        </p:spPr>
      </p:pic>
      <p:sp>
        <p:nvSpPr>
          <p:cNvPr id="9" name="Rectangle 8">
            <a:extLst>
              <a:ext uri="{FF2B5EF4-FFF2-40B4-BE49-F238E27FC236}">
                <a16:creationId xmlns:a16="http://schemas.microsoft.com/office/drawing/2014/main" id="{B8C17CE4-694E-0748-829F-2E8E5C80859F}"/>
              </a:ext>
            </a:extLst>
          </p:cNvPr>
          <p:cNvSpPr/>
          <p:nvPr/>
        </p:nvSpPr>
        <p:spPr>
          <a:xfrm>
            <a:off x="2888166" y="0"/>
            <a:ext cx="3412273" cy="57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302EF9"/>
                </a:solidFill>
              </a:rPr>
              <a:t>Phases: </a:t>
            </a:r>
            <a:r>
              <a:rPr lang="en-US" sz="4400" b="1" i="1" dirty="0">
                <a:solidFill>
                  <a:srgbClr val="302EF9"/>
                </a:solidFill>
              </a:rPr>
              <a:t>k</a:t>
            </a:r>
            <a:r>
              <a:rPr lang="en-US" sz="4400" b="1" dirty="0">
                <a:solidFill>
                  <a:srgbClr val="302EF9"/>
                </a:solidFill>
              </a:rPr>
              <a:t> = 0</a:t>
            </a:r>
          </a:p>
        </p:txBody>
      </p:sp>
    </p:spTree>
    <p:extLst>
      <p:ext uri="{BB962C8B-B14F-4D97-AF65-F5344CB8AC3E}">
        <p14:creationId xmlns:p14="http://schemas.microsoft.com/office/powerpoint/2010/main" val="255368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02EF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09A2D8-8F22-9146-8B5A-B10FBC24C1DB}"/>
              </a:ext>
            </a:extLst>
          </p:cNvPr>
          <p:cNvSpPr/>
          <p:nvPr/>
        </p:nvSpPr>
        <p:spPr>
          <a:xfrm>
            <a:off x="339365" y="622169"/>
            <a:ext cx="8606672" cy="5797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latin typeface="Helvetica" pitchFamily="2" charset="0"/>
              </a:rPr>
              <a:t>Correlations within a phase should be homogeneous</a:t>
            </a:r>
          </a:p>
        </p:txBody>
      </p:sp>
    </p:spTree>
    <p:extLst>
      <p:ext uri="{BB962C8B-B14F-4D97-AF65-F5344CB8AC3E}">
        <p14:creationId xmlns:p14="http://schemas.microsoft.com/office/powerpoint/2010/main" val="1042264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7E3AC9-AF39-DC45-9458-AA248F47484F}"/>
              </a:ext>
            </a:extLst>
          </p:cNvPr>
          <p:cNvPicPr>
            <a:picLocks noChangeAspect="1"/>
          </p:cNvPicPr>
          <p:nvPr/>
        </p:nvPicPr>
        <p:blipFill rotWithShape="1">
          <a:blip r:embed="rId3"/>
          <a:srcRect l="7164" r="12502" b="-1"/>
          <a:stretch/>
        </p:blipFill>
        <p:spPr>
          <a:xfrm>
            <a:off x="20" y="10"/>
            <a:ext cx="9143980" cy="6857990"/>
          </a:xfrm>
          <a:prstGeom prst="rect">
            <a:avLst/>
          </a:prstGeom>
        </p:spPr>
      </p:pic>
      <p:sp>
        <p:nvSpPr>
          <p:cNvPr id="7" name="Rectangle 6">
            <a:extLst>
              <a:ext uri="{FF2B5EF4-FFF2-40B4-BE49-F238E27FC236}">
                <a16:creationId xmlns:a16="http://schemas.microsoft.com/office/drawing/2014/main" id="{0F10EED9-05A6-5044-AAFC-FDB015D04D83}"/>
              </a:ext>
            </a:extLst>
          </p:cNvPr>
          <p:cNvSpPr/>
          <p:nvPr/>
        </p:nvSpPr>
        <p:spPr>
          <a:xfrm>
            <a:off x="1791928" y="2403987"/>
            <a:ext cx="6209071" cy="24334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a:ln w="57150">
                  <a:solidFill>
                    <a:schemeClr val="tx1"/>
                  </a:solidFill>
                </a:ln>
                <a:solidFill>
                  <a:schemeClr val="bg1"/>
                </a:solidFill>
                <a:latin typeface="Helvetica" pitchFamily="2" charset="0"/>
              </a:rPr>
              <a:t>WHY?</a:t>
            </a:r>
          </a:p>
        </p:txBody>
      </p:sp>
    </p:spTree>
    <p:extLst>
      <p:ext uri="{BB962C8B-B14F-4D97-AF65-F5344CB8AC3E}">
        <p14:creationId xmlns:p14="http://schemas.microsoft.com/office/powerpoint/2010/main" val="1587346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3;&#10;&#13;&#10;Description automatically generated">
            <a:extLst>
              <a:ext uri="{FF2B5EF4-FFF2-40B4-BE49-F238E27FC236}">
                <a16:creationId xmlns:a16="http://schemas.microsoft.com/office/drawing/2014/main" id="{86572361-6E36-2240-9AFE-F9210C1D3E30}"/>
              </a:ext>
            </a:extLst>
          </p:cNvPr>
          <p:cNvPicPr>
            <a:picLocks noChangeAspect="1"/>
          </p:cNvPicPr>
          <p:nvPr/>
        </p:nvPicPr>
        <p:blipFill>
          <a:blip r:embed="rId3"/>
          <a:stretch>
            <a:fillRect/>
          </a:stretch>
        </p:blipFill>
        <p:spPr>
          <a:xfrm>
            <a:off x="0" y="701040"/>
            <a:ext cx="9144000" cy="5715000"/>
          </a:xfrm>
          <a:prstGeom prst="rect">
            <a:avLst/>
          </a:prstGeom>
        </p:spPr>
      </p:pic>
      <p:sp>
        <p:nvSpPr>
          <p:cNvPr id="9" name="Rectangle 8">
            <a:extLst>
              <a:ext uri="{FF2B5EF4-FFF2-40B4-BE49-F238E27FC236}">
                <a16:creationId xmlns:a16="http://schemas.microsoft.com/office/drawing/2014/main" id="{B8C17CE4-694E-0748-829F-2E8E5C80859F}"/>
              </a:ext>
            </a:extLst>
          </p:cNvPr>
          <p:cNvSpPr/>
          <p:nvPr/>
        </p:nvSpPr>
        <p:spPr>
          <a:xfrm>
            <a:off x="2888166" y="0"/>
            <a:ext cx="3412273" cy="57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302EF9"/>
                </a:solidFill>
              </a:rPr>
              <a:t>Phases: </a:t>
            </a:r>
            <a:r>
              <a:rPr lang="en-US" sz="4400" b="1" i="1" dirty="0">
                <a:solidFill>
                  <a:srgbClr val="302EF9"/>
                </a:solidFill>
              </a:rPr>
              <a:t>k</a:t>
            </a:r>
            <a:r>
              <a:rPr lang="en-US" sz="4400" b="1" dirty="0">
                <a:solidFill>
                  <a:srgbClr val="302EF9"/>
                </a:solidFill>
              </a:rPr>
              <a:t> = 0</a:t>
            </a:r>
          </a:p>
        </p:txBody>
      </p:sp>
    </p:spTree>
    <p:extLst>
      <p:ext uri="{BB962C8B-B14F-4D97-AF65-F5344CB8AC3E}">
        <p14:creationId xmlns:p14="http://schemas.microsoft.com/office/powerpoint/2010/main" val="4153611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5787CA-1CB0-1747-B44E-143FE896C579}"/>
              </a:ext>
            </a:extLst>
          </p:cNvPr>
          <p:cNvPicPr>
            <a:picLocks noChangeAspect="1"/>
          </p:cNvPicPr>
          <p:nvPr/>
        </p:nvPicPr>
        <p:blipFill>
          <a:blip r:embed="rId3"/>
          <a:stretch>
            <a:fillRect/>
          </a:stretch>
        </p:blipFill>
        <p:spPr>
          <a:xfrm>
            <a:off x="0" y="698710"/>
            <a:ext cx="9144000" cy="5715000"/>
          </a:xfrm>
          <a:prstGeom prst="rect">
            <a:avLst/>
          </a:prstGeom>
        </p:spPr>
      </p:pic>
    </p:spTree>
    <p:extLst>
      <p:ext uri="{BB962C8B-B14F-4D97-AF65-F5344CB8AC3E}">
        <p14:creationId xmlns:p14="http://schemas.microsoft.com/office/powerpoint/2010/main" val="210916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5B885A-C941-834E-A6E4-38D5F54683DB}"/>
              </a:ext>
            </a:extLst>
          </p:cNvPr>
          <p:cNvSpPr/>
          <p:nvPr/>
        </p:nvSpPr>
        <p:spPr>
          <a:xfrm>
            <a:off x="2888166" y="0"/>
            <a:ext cx="3412273" cy="57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302EF9"/>
                </a:solidFill>
              </a:rPr>
              <a:t>Phases: </a:t>
            </a:r>
            <a:r>
              <a:rPr lang="en-US" sz="4400" b="1" i="1" dirty="0">
                <a:solidFill>
                  <a:srgbClr val="302EF9"/>
                </a:solidFill>
              </a:rPr>
              <a:t>k</a:t>
            </a:r>
            <a:r>
              <a:rPr lang="en-US" sz="4400" b="1" dirty="0">
                <a:solidFill>
                  <a:srgbClr val="302EF9"/>
                </a:solidFill>
              </a:rPr>
              <a:t> = 1</a:t>
            </a:r>
          </a:p>
        </p:txBody>
      </p:sp>
      <p:pic>
        <p:nvPicPr>
          <p:cNvPr id="10" name="Picture 9" descr="A close up of text on a white background&#13;&#10;&#13;&#10;Description automatically generated">
            <a:extLst>
              <a:ext uri="{FF2B5EF4-FFF2-40B4-BE49-F238E27FC236}">
                <a16:creationId xmlns:a16="http://schemas.microsoft.com/office/drawing/2014/main" id="{CEB1A539-0F51-1648-8F6E-339B66DD3F96}"/>
              </a:ext>
            </a:extLst>
          </p:cNvPr>
          <p:cNvPicPr>
            <a:picLocks noChangeAspect="1"/>
          </p:cNvPicPr>
          <p:nvPr/>
        </p:nvPicPr>
        <p:blipFill>
          <a:blip r:embed="rId3"/>
          <a:stretch>
            <a:fillRect/>
          </a:stretch>
        </p:blipFill>
        <p:spPr>
          <a:xfrm>
            <a:off x="0" y="701040"/>
            <a:ext cx="9144000" cy="5715000"/>
          </a:xfrm>
          <a:prstGeom prst="rect">
            <a:avLst/>
          </a:prstGeom>
        </p:spPr>
      </p:pic>
    </p:spTree>
    <p:extLst>
      <p:ext uri="{BB962C8B-B14F-4D97-AF65-F5344CB8AC3E}">
        <p14:creationId xmlns:p14="http://schemas.microsoft.com/office/powerpoint/2010/main" val="3660713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5B885A-C941-834E-A6E4-38D5F54683DB}"/>
              </a:ext>
            </a:extLst>
          </p:cNvPr>
          <p:cNvSpPr/>
          <p:nvPr/>
        </p:nvSpPr>
        <p:spPr>
          <a:xfrm>
            <a:off x="2888166" y="0"/>
            <a:ext cx="3412273" cy="57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302EF9"/>
                </a:solidFill>
              </a:rPr>
              <a:t>Phases: </a:t>
            </a:r>
            <a:r>
              <a:rPr lang="en-US" sz="4400" b="1" i="1" dirty="0">
                <a:solidFill>
                  <a:srgbClr val="302EF9"/>
                </a:solidFill>
              </a:rPr>
              <a:t>k</a:t>
            </a:r>
            <a:r>
              <a:rPr lang="en-US" sz="4400" b="1" dirty="0">
                <a:solidFill>
                  <a:srgbClr val="302EF9"/>
                </a:solidFill>
              </a:rPr>
              <a:t> = 1</a:t>
            </a:r>
          </a:p>
        </p:txBody>
      </p:sp>
      <p:pic>
        <p:nvPicPr>
          <p:cNvPr id="3" name="Picture 2" descr="A close up of a piece of paper&#13;&#10;&#13;&#10;Description automatically generated">
            <a:extLst>
              <a:ext uri="{FF2B5EF4-FFF2-40B4-BE49-F238E27FC236}">
                <a16:creationId xmlns:a16="http://schemas.microsoft.com/office/drawing/2014/main" id="{EF7389E6-8AFF-144A-9B66-53A37340CFA2}"/>
              </a:ext>
            </a:extLst>
          </p:cNvPr>
          <p:cNvPicPr>
            <a:picLocks noChangeAspect="1"/>
          </p:cNvPicPr>
          <p:nvPr/>
        </p:nvPicPr>
        <p:blipFill>
          <a:blip r:embed="rId3"/>
          <a:stretch>
            <a:fillRect/>
          </a:stretch>
        </p:blipFill>
        <p:spPr>
          <a:xfrm>
            <a:off x="0" y="746010"/>
            <a:ext cx="9144000" cy="5715000"/>
          </a:xfrm>
          <a:prstGeom prst="rect">
            <a:avLst/>
          </a:prstGeom>
        </p:spPr>
      </p:pic>
    </p:spTree>
    <p:extLst>
      <p:ext uri="{BB962C8B-B14F-4D97-AF65-F5344CB8AC3E}">
        <p14:creationId xmlns:p14="http://schemas.microsoft.com/office/powerpoint/2010/main" val="2540532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5B885A-C941-834E-A6E4-38D5F54683DB}"/>
              </a:ext>
            </a:extLst>
          </p:cNvPr>
          <p:cNvSpPr/>
          <p:nvPr/>
        </p:nvSpPr>
        <p:spPr>
          <a:xfrm>
            <a:off x="2888166" y="0"/>
            <a:ext cx="3412273" cy="571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302EF9"/>
                </a:solidFill>
              </a:rPr>
              <a:t>Phases: </a:t>
            </a:r>
            <a:r>
              <a:rPr lang="en-US" sz="4400" b="1" i="1" dirty="0">
                <a:solidFill>
                  <a:srgbClr val="302EF9"/>
                </a:solidFill>
              </a:rPr>
              <a:t>k</a:t>
            </a:r>
            <a:r>
              <a:rPr lang="en-US" sz="4400" b="1" dirty="0">
                <a:solidFill>
                  <a:srgbClr val="302EF9"/>
                </a:solidFill>
              </a:rPr>
              <a:t> = 1</a:t>
            </a:r>
          </a:p>
        </p:txBody>
      </p:sp>
      <p:pic>
        <p:nvPicPr>
          <p:cNvPr id="10" name="Picture 9" descr="A close up of text on a white background&#13;&#10;&#13;&#10;Description automatically generated">
            <a:extLst>
              <a:ext uri="{FF2B5EF4-FFF2-40B4-BE49-F238E27FC236}">
                <a16:creationId xmlns:a16="http://schemas.microsoft.com/office/drawing/2014/main" id="{CEB1A539-0F51-1648-8F6E-339B66DD3F96}"/>
              </a:ext>
            </a:extLst>
          </p:cNvPr>
          <p:cNvPicPr>
            <a:picLocks noChangeAspect="1"/>
          </p:cNvPicPr>
          <p:nvPr/>
        </p:nvPicPr>
        <p:blipFill>
          <a:blip r:embed="rId3"/>
          <a:stretch>
            <a:fillRect/>
          </a:stretch>
        </p:blipFill>
        <p:spPr>
          <a:xfrm>
            <a:off x="0" y="701040"/>
            <a:ext cx="9144000" cy="5715000"/>
          </a:xfrm>
          <a:prstGeom prst="rect">
            <a:avLst/>
          </a:prstGeom>
        </p:spPr>
      </p:pic>
    </p:spTree>
    <p:extLst>
      <p:ext uri="{BB962C8B-B14F-4D97-AF65-F5344CB8AC3E}">
        <p14:creationId xmlns:p14="http://schemas.microsoft.com/office/powerpoint/2010/main" val="1539326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8344BA1-CF0F-2344-AD8C-3AB69B0A24AE}"/>
              </a:ext>
            </a:extLst>
          </p:cNvPr>
          <p:cNvSpPr/>
          <p:nvPr/>
        </p:nvSpPr>
        <p:spPr>
          <a:xfrm>
            <a:off x="299141" y="1872560"/>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Calculate average within-phase </a:t>
            </a:r>
          </a:p>
          <a:p>
            <a:pPr algn="r"/>
            <a:r>
              <a:rPr lang="en-US" dirty="0"/>
              <a:t>Variance of Gaussian Similarity</a:t>
            </a:r>
          </a:p>
        </p:txBody>
      </p:sp>
      <p:sp>
        <p:nvSpPr>
          <p:cNvPr id="6" name="Rectangle 5">
            <a:extLst>
              <a:ext uri="{FF2B5EF4-FFF2-40B4-BE49-F238E27FC236}">
                <a16:creationId xmlns:a16="http://schemas.microsoft.com/office/drawing/2014/main" id="{1A8D44FB-EEBA-CC46-A327-A2A48E8C66C8}"/>
              </a:ext>
            </a:extLst>
          </p:cNvPr>
          <p:cNvSpPr/>
          <p:nvPr/>
        </p:nvSpPr>
        <p:spPr>
          <a:xfrm>
            <a:off x="299144" y="25986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Moving Window Correlations</a:t>
            </a:r>
          </a:p>
        </p:txBody>
      </p:sp>
      <p:sp>
        <p:nvSpPr>
          <p:cNvPr id="7" name="Rectangle 6">
            <a:extLst>
              <a:ext uri="{FF2B5EF4-FFF2-40B4-BE49-F238E27FC236}">
                <a16:creationId xmlns:a16="http://schemas.microsoft.com/office/drawing/2014/main" id="{32F2253E-7B4B-C24A-B8A9-C53668919254}"/>
              </a:ext>
            </a:extLst>
          </p:cNvPr>
          <p:cNvSpPr/>
          <p:nvPr/>
        </p:nvSpPr>
        <p:spPr>
          <a:xfrm>
            <a:off x="299141" y="1055101"/>
            <a:ext cx="4472940" cy="7315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Gaussian Similarity for all</a:t>
            </a:r>
          </a:p>
          <a:p>
            <a:pPr algn="r"/>
            <a:r>
              <a:rPr lang="en-US" dirty="0"/>
              <a:t>combinations of moving windows</a:t>
            </a:r>
          </a:p>
        </p:txBody>
      </p:sp>
      <p:sp>
        <p:nvSpPr>
          <p:cNvPr id="8" name="Rectangle 7">
            <a:extLst>
              <a:ext uri="{FF2B5EF4-FFF2-40B4-BE49-F238E27FC236}">
                <a16:creationId xmlns:a16="http://schemas.microsoft.com/office/drawing/2014/main" id="{97EE7449-2CD8-CC42-93BA-14D1F86C751F}"/>
              </a:ext>
            </a:extLst>
          </p:cNvPr>
          <p:cNvSpPr/>
          <p:nvPr/>
        </p:nvSpPr>
        <p:spPr>
          <a:xfrm>
            <a:off x="299143" y="259869"/>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1</a:t>
            </a:r>
          </a:p>
        </p:txBody>
      </p:sp>
      <p:sp>
        <p:nvSpPr>
          <p:cNvPr id="9" name="Rectangle 8">
            <a:extLst>
              <a:ext uri="{FF2B5EF4-FFF2-40B4-BE49-F238E27FC236}">
                <a16:creationId xmlns:a16="http://schemas.microsoft.com/office/drawing/2014/main" id="{4E9A663A-B5FC-8349-95B1-697C5D65F24A}"/>
              </a:ext>
            </a:extLst>
          </p:cNvPr>
          <p:cNvSpPr/>
          <p:nvPr/>
        </p:nvSpPr>
        <p:spPr>
          <a:xfrm>
            <a:off x="299142" y="1064367"/>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2</a:t>
            </a:r>
          </a:p>
        </p:txBody>
      </p:sp>
      <p:sp>
        <p:nvSpPr>
          <p:cNvPr id="10" name="Rectangle 9">
            <a:extLst>
              <a:ext uri="{FF2B5EF4-FFF2-40B4-BE49-F238E27FC236}">
                <a16:creationId xmlns:a16="http://schemas.microsoft.com/office/drawing/2014/main" id="{E1F27560-23C9-BB49-8DC9-099F803C7978}"/>
              </a:ext>
            </a:extLst>
          </p:cNvPr>
          <p:cNvSpPr/>
          <p:nvPr/>
        </p:nvSpPr>
        <p:spPr>
          <a:xfrm>
            <a:off x="299141" y="266456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Repeat steps 1 and 2 for 1000 </a:t>
            </a:r>
          </a:p>
          <a:p>
            <a:pPr algn="r"/>
            <a:r>
              <a:rPr lang="en-US" dirty="0"/>
              <a:t>permuted data sets</a:t>
            </a:r>
          </a:p>
        </p:txBody>
      </p:sp>
      <p:sp>
        <p:nvSpPr>
          <p:cNvPr id="11" name="Rectangle 10">
            <a:extLst>
              <a:ext uri="{FF2B5EF4-FFF2-40B4-BE49-F238E27FC236}">
                <a16:creationId xmlns:a16="http://schemas.microsoft.com/office/drawing/2014/main" id="{76014FDD-C2EB-4748-BD8D-197B36DF09E6}"/>
              </a:ext>
            </a:extLst>
          </p:cNvPr>
          <p:cNvSpPr/>
          <p:nvPr/>
        </p:nvSpPr>
        <p:spPr>
          <a:xfrm>
            <a:off x="299142" y="1864783"/>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3</a:t>
            </a:r>
          </a:p>
        </p:txBody>
      </p:sp>
      <p:sp>
        <p:nvSpPr>
          <p:cNvPr id="12" name="Rectangle 11">
            <a:extLst>
              <a:ext uri="{FF2B5EF4-FFF2-40B4-BE49-F238E27FC236}">
                <a16:creationId xmlns:a16="http://schemas.microsoft.com/office/drawing/2014/main" id="{401CF70F-2AE1-364E-9404-3440238D584C}"/>
              </a:ext>
            </a:extLst>
          </p:cNvPr>
          <p:cNvSpPr/>
          <p:nvPr/>
        </p:nvSpPr>
        <p:spPr>
          <a:xfrm>
            <a:off x="291518" y="346568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Perform the variance test</a:t>
            </a:r>
          </a:p>
        </p:txBody>
      </p:sp>
      <p:sp>
        <p:nvSpPr>
          <p:cNvPr id="13" name="Rectangle 12">
            <a:extLst>
              <a:ext uri="{FF2B5EF4-FFF2-40B4-BE49-F238E27FC236}">
                <a16:creationId xmlns:a16="http://schemas.microsoft.com/office/drawing/2014/main" id="{2451AA29-480E-D34D-B948-EDB686902222}"/>
              </a:ext>
            </a:extLst>
          </p:cNvPr>
          <p:cNvSpPr/>
          <p:nvPr/>
        </p:nvSpPr>
        <p:spPr>
          <a:xfrm>
            <a:off x="299141" y="4263983"/>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Perform the variance drop test</a:t>
            </a:r>
          </a:p>
        </p:txBody>
      </p:sp>
      <p:sp>
        <p:nvSpPr>
          <p:cNvPr id="14" name="Rectangle 13">
            <a:extLst>
              <a:ext uri="{FF2B5EF4-FFF2-40B4-BE49-F238E27FC236}">
                <a16:creationId xmlns:a16="http://schemas.microsoft.com/office/drawing/2014/main" id="{A09DB90A-5071-1540-9641-B086611833A5}"/>
              </a:ext>
            </a:extLst>
          </p:cNvPr>
          <p:cNvSpPr/>
          <p:nvPr/>
        </p:nvSpPr>
        <p:spPr>
          <a:xfrm>
            <a:off x="299142" y="2680515"/>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4</a:t>
            </a:r>
          </a:p>
        </p:txBody>
      </p:sp>
      <p:sp>
        <p:nvSpPr>
          <p:cNvPr id="15" name="Rectangle 14">
            <a:extLst>
              <a:ext uri="{FF2B5EF4-FFF2-40B4-BE49-F238E27FC236}">
                <a16:creationId xmlns:a16="http://schemas.microsoft.com/office/drawing/2014/main" id="{80026C5E-5ED2-7A4F-9775-C8CD1FC598E1}"/>
              </a:ext>
            </a:extLst>
          </p:cNvPr>
          <p:cNvSpPr/>
          <p:nvPr/>
        </p:nvSpPr>
        <p:spPr>
          <a:xfrm>
            <a:off x="291519" y="3475429"/>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5</a:t>
            </a:r>
          </a:p>
        </p:txBody>
      </p:sp>
      <p:sp>
        <p:nvSpPr>
          <p:cNvPr id="19" name="Rectangle 18">
            <a:extLst>
              <a:ext uri="{FF2B5EF4-FFF2-40B4-BE49-F238E27FC236}">
                <a16:creationId xmlns:a16="http://schemas.microsoft.com/office/drawing/2014/main" id="{F7D6AC06-5DD2-F848-85B8-FE784173AB82}"/>
              </a:ext>
            </a:extLst>
          </p:cNvPr>
          <p:cNvSpPr/>
          <p:nvPr/>
        </p:nvSpPr>
        <p:spPr>
          <a:xfrm>
            <a:off x="299141" y="5055992"/>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Declare significance if either the </a:t>
            </a:r>
          </a:p>
          <a:p>
            <a:pPr algn="r"/>
            <a:r>
              <a:rPr lang="en-US" dirty="0"/>
              <a:t>variance or variance drop tests passes</a:t>
            </a:r>
          </a:p>
        </p:txBody>
      </p:sp>
      <p:sp>
        <p:nvSpPr>
          <p:cNvPr id="18" name="Rectangle 17">
            <a:extLst>
              <a:ext uri="{FF2B5EF4-FFF2-40B4-BE49-F238E27FC236}">
                <a16:creationId xmlns:a16="http://schemas.microsoft.com/office/drawing/2014/main" id="{ED2123FD-8BBB-654F-86F9-E04997A0F8EB}"/>
              </a:ext>
            </a:extLst>
          </p:cNvPr>
          <p:cNvSpPr/>
          <p:nvPr/>
        </p:nvSpPr>
        <p:spPr>
          <a:xfrm>
            <a:off x="291519" y="4266495"/>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6</a:t>
            </a:r>
          </a:p>
        </p:txBody>
      </p:sp>
      <p:sp>
        <p:nvSpPr>
          <p:cNvPr id="20" name="Rectangle 19">
            <a:extLst>
              <a:ext uri="{FF2B5EF4-FFF2-40B4-BE49-F238E27FC236}">
                <a16:creationId xmlns:a16="http://schemas.microsoft.com/office/drawing/2014/main" id="{14CDAC0C-0444-0443-8CAF-610241E57715}"/>
              </a:ext>
            </a:extLst>
          </p:cNvPr>
          <p:cNvSpPr/>
          <p:nvPr/>
        </p:nvSpPr>
        <p:spPr>
          <a:xfrm>
            <a:off x="299141" y="5853027"/>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Keep k of max drop and compare </a:t>
            </a:r>
          </a:p>
          <a:p>
            <a:pPr algn="r"/>
            <a:r>
              <a:rPr lang="en-US" dirty="0"/>
              <a:t>it to the permuted data with k phases</a:t>
            </a:r>
          </a:p>
        </p:txBody>
      </p:sp>
      <p:sp>
        <p:nvSpPr>
          <p:cNvPr id="21" name="Rectangle 20">
            <a:extLst>
              <a:ext uri="{FF2B5EF4-FFF2-40B4-BE49-F238E27FC236}">
                <a16:creationId xmlns:a16="http://schemas.microsoft.com/office/drawing/2014/main" id="{93434659-CB4C-0442-A437-34CCDE6F8F9D}"/>
              </a:ext>
            </a:extLst>
          </p:cNvPr>
          <p:cNvSpPr/>
          <p:nvPr/>
        </p:nvSpPr>
        <p:spPr>
          <a:xfrm>
            <a:off x="291519" y="5061960"/>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7</a:t>
            </a:r>
          </a:p>
        </p:txBody>
      </p:sp>
      <p:sp>
        <p:nvSpPr>
          <p:cNvPr id="17" name="Rectangle 16">
            <a:extLst>
              <a:ext uri="{FF2B5EF4-FFF2-40B4-BE49-F238E27FC236}">
                <a16:creationId xmlns:a16="http://schemas.microsoft.com/office/drawing/2014/main" id="{C8BFA8C0-D7EC-4648-B715-BA90EBAE2F6B}"/>
              </a:ext>
            </a:extLst>
          </p:cNvPr>
          <p:cNvSpPr/>
          <p:nvPr/>
        </p:nvSpPr>
        <p:spPr>
          <a:xfrm>
            <a:off x="291518" y="5860252"/>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8</a:t>
            </a:r>
          </a:p>
        </p:txBody>
      </p:sp>
      <p:pic>
        <p:nvPicPr>
          <p:cNvPr id="2" name="Picture 1">
            <a:extLst>
              <a:ext uri="{FF2B5EF4-FFF2-40B4-BE49-F238E27FC236}">
                <a16:creationId xmlns:a16="http://schemas.microsoft.com/office/drawing/2014/main" id="{A0C3FA63-E940-0F40-80B9-BF580EBE2906}"/>
              </a:ext>
            </a:extLst>
          </p:cNvPr>
          <p:cNvPicPr>
            <a:picLocks noChangeAspect="1"/>
          </p:cNvPicPr>
          <p:nvPr/>
        </p:nvPicPr>
        <p:blipFill>
          <a:blip r:embed="rId3"/>
          <a:stretch>
            <a:fillRect/>
          </a:stretch>
        </p:blipFill>
        <p:spPr>
          <a:xfrm>
            <a:off x="5052178" y="1430127"/>
            <a:ext cx="3651536" cy="1308260"/>
          </a:xfrm>
          <a:prstGeom prst="rect">
            <a:avLst/>
          </a:prstGeom>
        </p:spPr>
      </p:pic>
      <p:pic>
        <p:nvPicPr>
          <p:cNvPr id="4" name="Picture 3">
            <a:extLst>
              <a:ext uri="{FF2B5EF4-FFF2-40B4-BE49-F238E27FC236}">
                <a16:creationId xmlns:a16="http://schemas.microsoft.com/office/drawing/2014/main" id="{5BAAF579-26E1-B240-901A-BC2B2ECD8DF1}"/>
              </a:ext>
            </a:extLst>
          </p:cNvPr>
          <p:cNvPicPr>
            <a:picLocks noChangeAspect="1"/>
          </p:cNvPicPr>
          <p:nvPr/>
        </p:nvPicPr>
        <p:blipFill>
          <a:blip r:embed="rId4"/>
          <a:stretch>
            <a:fillRect/>
          </a:stretch>
        </p:blipFill>
        <p:spPr>
          <a:xfrm>
            <a:off x="4810314" y="2904939"/>
            <a:ext cx="4135264" cy="2584540"/>
          </a:xfrm>
          <a:prstGeom prst="rect">
            <a:avLst/>
          </a:prstGeom>
        </p:spPr>
      </p:pic>
    </p:spTree>
    <p:extLst>
      <p:ext uri="{BB962C8B-B14F-4D97-AF65-F5344CB8AC3E}">
        <p14:creationId xmlns:p14="http://schemas.microsoft.com/office/powerpoint/2010/main" val="3020624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DDAF7F-B90E-574A-8BAF-3136D6573F5D}"/>
              </a:ext>
            </a:extLst>
          </p:cNvPr>
          <p:cNvPicPr>
            <a:picLocks noChangeAspect="1"/>
          </p:cNvPicPr>
          <p:nvPr/>
        </p:nvPicPr>
        <p:blipFill>
          <a:blip r:embed="rId3"/>
          <a:stretch>
            <a:fillRect/>
          </a:stretch>
        </p:blipFill>
        <p:spPr>
          <a:xfrm>
            <a:off x="2620063" y="60261"/>
            <a:ext cx="3651536" cy="1308260"/>
          </a:xfrm>
          <a:prstGeom prst="rect">
            <a:avLst/>
          </a:prstGeom>
        </p:spPr>
      </p:pic>
      <p:pic>
        <p:nvPicPr>
          <p:cNvPr id="5" name="Picture 4">
            <a:extLst>
              <a:ext uri="{FF2B5EF4-FFF2-40B4-BE49-F238E27FC236}">
                <a16:creationId xmlns:a16="http://schemas.microsoft.com/office/drawing/2014/main" id="{5C1E2195-F9CC-F445-8536-B447D0DC310F}"/>
              </a:ext>
            </a:extLst>
          </p:cNvPr>
          <p:cNvPicPr>
            <a:picLocks noChangeAspect="1"/>
          </p:cNvPicPr>
          <p:nvPr/>
        </p:nvPicPr>
        <p:blipFill>
          <a:blip r:embed="rId4"/>
          <a:stretch>
            <a:fillRect/>
          </a:stretch>
        </p:blipFill>
        <p:spPr>
          <a:xfrm>
            <a:off x="310567" y="1368521"/>
            <a:ext cx="8473968" cy="5296230"/>
          </a:xfrm>
          <a:prstGeom prst="rect">
            <a:avLst/>
          </a:prstGeom>
        </p:spPr>
      </p:pic>
    </p:spTree>
    <p:extLst>
      <p:ext uri="{BB962C8B-B14F-4D97-AF65-F5344CB8AC3E}">
        <p14:creationId xmlns:p14="http://schemas.microsoft.com/office/powerpoint/2010/main" val="4262472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8344BA1-CF0F-2344-AD8C-3AB69B0A24AE}"/>
              </a:ext>
            </a:extLst>
          </p:cNvPr>
          <p:cNvSpPr/>
          <p:nvPr/>
        </p:nvSpPr>
        <p:spPr>
          <a:xfrm>
            <a:off x="299141" y="1872560"/>
            <a:ext cx="4472940" cy="7315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Calculate average within-phase </a:t>
            </a:r>
          </a:p>
          <a:p>
            <a:pPr algn="r"/>
            <a:r>
              <a:rPr lang="en-US" dirty="0"/>
              <a:t>Variance of Gaussian Similarity</a:t>
            </a:r>
          </a:p>
        </p:txBody>
      </p:sp>
      <p:sp>
        <p:nvSpPr>
          <p:cNvPr id="6" name="Rectangle 5">
            <a:extLst>
              <a:ext uri="{FF2B5EF4-FFF2-40B4-BE49-F238E27FC236}">
                <a16:creationId xmlns:a16="http://schemas.microsoft.com/office/drawing/2014/main" id="{1A8D44FB-EEBA-CC46-A327-A2A48E8C66C8}"/>
              </a:ext>
            </a:extLst>
          </p:cNvPr>
          <p:cNvSpPr/>
          <p:nvPr/>
        </p:nvSpPr>
        <p:spPr>
          <a:xfrm>
            <a:off x="299144" y="25986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Moving Window Correlations</a:t>
            </a:r>
          </a:p>
        </p:txBody>
      </p:sp>
      <p:sp>
        <p:nvSpPr>
          <p:cNvPr id="7" name="Rectangle 6">
            <a:extLst>
              <a:ext uri="{FF2B5EF4-FFF2-40B4-BE49-F238E27FC236}">
                <a16:creationId xmlns:a16="http://schemas.microsoft.com/office/drawing/2014/main" id="{32F2253E-7B4B-C24A-B8A9-C53668919254}"/>
              </a:ext>
            </a:extLst>
          </p:cNvPr>
          <p:cNvSpPr/>
          <p:nvPr/>
        </p:nvSpPr>
        <p:spPr>
          <a:xfrm>
            <a:off x="299141" y="1055101"/>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Gaussian Similarity between all</a:t>
            </a:r>
          </a:p>
          <a:p>
            <a:pPr algn="r"/>
            <a:r>
              <a:rPr lang="en-US" dirty="0"/>
              <a:t>possible phases for different k</a:t>
            </a:r>
          </a:p>
        </p:txBody>
      </p:sp>
      <p:sp>
        <p:nvSpPr>
          <p:cNvPr id="8" name="Rectangle 7">
            <a:extLst>
              <a:ext uri="{FF2B5EF4-FFF2-40B4-BE49-F238E27FC236}">
                <a16:creationId xmlns:a16="http://schemas.microsoft.com/office/drawing/2014/main" id="{97EE7449-2CD8-CC42-93BA-14D1F86C751F}"/>
              </a:ext>
            </a:extLst>
          </p:cNvPr>
          <p:cNvSpPr/>
          <p:nvPr/>
        </p:nvSpPr>
        <p:spPr>
          <a:xfrm>
            <a:off x="299143" y="259869"/>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1</a:t>
            </a:r>
          </a:p>
        </p:txBody>
      </p:sp>
      <p:sp>
        <p:nvSpPr>
          <p:cNvPr id="9" name="Rectangle 8">
            <a:extLst>
              <a:ext uri="{FF2B5EF4-FFF2-40B4-BE49-F238E27FC236}">
                <a16:creationId xmlns:a16="http://schemas.microsoft.com/office/drawing/2014/main" id="{4E9A663A-B5FC-8349-95B1-697C5D65F24A}"/>
              </a:ext>
            </a:extLst>
          </p:cNvPr>
          <p:cNvSpPr/>
          <p:nvPr/>
        </p:nvSpPr>
        <p:spPr>
          <a:xfrm>
            <a:off x="299142" y="1064367"/>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2</a:t>
            </a:r>
          </a:p>
        </p:txBody>
      </p:sp>
      <p:sp>
        <p:nvSpPr>
          <p:cNvPr id="10" name="Rectangle 9">
            <a:extLst>
              <a:ext uri="{FF2B5EF4-FFF2-40B4-BE49-F238E27FC236}">
                <a16:creationId xmlns:a16="http://schemas.microsoft.com/office/drawing/2014/main" id="{E1F27560-23C9-BB49-8DC9-099F803C7978}"/>
              </a:ext>
            </a:extLst>
          </p:cNvPr>
          <p:cNvSpPr/>
          <p:nvPr/>
        </p:nvSpPr>
        <p:spPr>
          <a:xfrm>
            <a:off x="299141" y="266456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Repeat steps 1 and 2 for 1000 </a:t>
            </a:r>
          </a:p>
          <a:p>
            <a:pPr algn="r"/>
            <a:r>
              <a:rPr lang="en-US" dirty="0"/>
              <a:t>permuted data sets</a:t>
            </a:r>
          </a:p>
        </p:txBody>
      </p:sp>
      <p:sp>
        <p:nvSpPr>
          <p:cNvPr id="11" name="Rectangle 10">
            <a:extLst>
              <a:ext uri="{FF2B5EF4-FFF2-40B4-BE49-F238E27FC236}">
                <a16:creationId xmlns:a16="http://schemas.microsoft.com/office/drawing/2014/main" id="{76014FDD-C2EB-4748-BD8D-197B36DF09E6}"/>
              </a:ext>
            </a:extLst>
          </p:cNvPr>
          <p:cNvSpPr/>
          <p:nvPr/>
        </p:nvSpPr>
        <p:spPr>
          <a:xfrm>
            <a:off x="299142" y="1864783"/>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3</a:t>
            </a:r>
          </a:p>
        </p:txBody>
      </p:sp>
      <p:sp>
        <p:nvSpPr>
          <p:cNvPr id="12" name="Rectangle 11">
            <a:extLst>
              <a:ext uri="{FF2B5EF4-FFF2-40B4-BE49-F238E27FC236}">
                <a16:creationId xmlns:a16="http://schemas.microsoft.com/office/drawing/2014/main" id="{401CF70F-2AE1-364E-9404-3440238D584C}"/>
              </a:ext>
            </a:extLst>
          </p:cNvPr>
          <p:cNvSpPr/>
          <p:nvPr/>
        </p:nvSpPr>
        <p:spPr>
          <a:xfrm>
            <a:off x="291518" y="346568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Perform the variance test</a:t>
            </a:r>
          </a:p>
        </p:txBody>
      </p:sp>
      <p:sp>
        <p:nvSpPr>
          <p:cNvPr id="13" name="Rectangle 12">
            <a:extLst>
              <a:ext uri="{FF2B5EF4-FFF2-40B4-BE49-F238E27FC236}">
                <a16:creationId xmlns:a16="http://schemas.microsoft.com/office/drawing/2014/main" id="{2451AA29-480E-D34D-B948-EDB686902222}"/>
              </a:ext>
            </a:extLst>
          </p:cNvPr>
          <p:cNvSpPr/>
          <p:nvPr/>
        </p:nvSpPr>
        <p:spPr>
          <a:xfrm>
            <a:off x="299141" y="4263983"/>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Perform the variance drop test</a:t>
            </a:r>
          </a:p>
        </p:txBody>
      </p:sp>
      <p:sp>
        <p:nvSpPr>
          <p:cNvPr id="14" name="Rectangle 13">
            <a:extLst>
              <a:ext uri="{FF2B5EF4-FFF2-40B4-BE49-F238E27FC236}">
                <a16:creationId xmlns:a16="http://schemas.microsoft.com/office/drawing/2014/main" id="{A09DB90A-5071-1540-9641-B086611833A5}"/>
              </a:ext>
            </a:extLst>
          </p:cNvPr>
          <p:cNvSpPr/>
          <p:nvPr/>
        </p:nvSpPr>
        <p:spPr>
          <a:xfrm>
            <a:off x="299142" y="2680515"/>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4</a:t>
            </a:r>
          </a:p>
        </p:txBody>
      </p:sp>
      <p:sp>
        <p:nvSpPr>
          <p:cNvPr id="15" name="Rectangle 14">
            <a:extLst>
              <a:ext uri="{FF2B5EF4-FFF2-40B4-BE49-F238E27FC236}">
                <a16:creationId xmlns:a16="http://schemas.microsoft.com/office/drawing/2014/main" id="{80026C5E-5ED2-7A4F-9775-C8CD1FC598E1}"/>
              </a:ext>
            </a:extLst>
          </p:cNvPr>
          <p:cNvSpPr/>
          <p:nvPr/>
        </p:nvSpPr>
        <p:spPr>
          <a:xfrm>
            <a:off x="291519" y="3475429"/>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5</a:t>
            </a:r>
          </a:p>
        </p:txBody>
      </p:sp>
      <p:sp>
        <p:nvSpPr>
          <p:cNvPr id="19" name="Rectangle 18">
            <a:extLst>
              <a:ext uri="{FF2B5EF4-FFF2-40B4-BE49-F238E27FC236}">
                <a16:creationId xmlns:a16="http://schemas.microsoft.com/office/drawing/2014/main" id="{F7D6AC06-5DD2-F848-85B8-FE784173AB82}"/>
              </a:ext>
            </a:extLst>
          </p:cNvPr>
          <p:cNvSpPr/>
          <p:nvPr/>
        </p:nvSpPr>
        <p:spPr>
          <a:xfrm>
            <a:off x="299141" y="5055992"/>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Declare significance if either the </a:t>
            </a:r>
          </a:p>
          <a:p>
            <a:pPr algn="r"/>
            <a:r>
              <a:rPr lang="en-US" dirty="0"/>
              <a:t>variance or variance drop tests passes</a:t>
            </a:r>
          </a:p>
        </p:txBody>
      </p:sp>
      <p:sp>
        <p:nvSpPr>
          <p:cNvPr id="18" name="Rectangle 17">
            <a:extLst>
              <a:ext uri="{FF2B5EF4-FFF2-40B4-BE49-F238E27FC236}">
                <a16:creationId xmlns:a16="http://schemas.microsoft.com/office/drawing/2014/main" id="{ED2123FD-8BBB-654F-86F9-E04997A0F8EB}"/>
              </a:ext>
            </a:extLst>
          </p:cNvPr>
          <p:cNvSpPr/>
          <p:nvPr/>
        </p:nvSpPr>
        <p:spPr>
          <a:xfrm>
            <a:off x="291519" y="4266495"/>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6</a:t>
            </a:r>
          </a:p>
        </p:txBody>
      </p:sp>
      <p:sp>
        <p:nvSpPr>
          <p:cNvPr id="20" name="Rectangle 19">
            <a:extLst>
              <a:ext uri="{FF2B5EF4-FFF2-40B4-BE49-F238E27FC236}">
                <a16:creationId xmlns:a16="http://schemas.microsoft.com/office/drawing/2014/main" id="{14CDAC0C-0444-0443-8CAF-610241E57715}"/>
              </a:ext>
            </a:extLst>
          </p:cNvPr>
          <p:cNvSpPr/>
          <p:nvPr/>
        </p:nvSpPr>
        <p:spPr>
          <a:xfrm>
            <a:off x="299141" y="5853027"/>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Keep k of minimum penalized </a:t>
            </a:r>
          </a:p>
          <a:p>
            <a:pPr algn="r"/>
            <a:r>
              <a:rPr lang="en-US" dirty="0"/>
              <a:t>average within-phase variance</a:t>
            </a:r>
          </a:p>
        </p:txBody>
      </p:sp>
      <p:sp>
        <p:nvSpPr>
          <p:cNvPr id="21" name="Rectangle 20">
            <a:extLst>
              <a:ext uri="{FF2B5EF4-FFF2-40B4-BE49-F238E27FC236}">
                <a16:creationId xmlns:a16="http://schemas.microsoft.com/office/drawing/2014/main" id="{93434659-CB4C-0442-A437-34CCDE6F8F9D}"/>
              </a:ext>
            </a:extLst>
          </p:cNvPr>
          <p:cNvSpPr/>
          <p:nvPr/>
        </p:nvSpPr>
        <p:spPr>
          <a:xfrm>
            <a:off x="291519" y="5061960"/>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7</a:t>
            </a:r>
          </a:p>
        </p:txBody>
      </p:sp>
      <p:sp>
        <p:nvSpPr>
          <p:cNvPr id="17" name="Rectangle 16">
            <a:extLst>
              <a:ext uri="{FF2B5EF4-FFF2-40B4-BE49-F238E27FC236}">
                <a16:creationId xmlns:a16="http://schemas.microsoft.com/office/drawing/2014/main" id="{C8BFA8C0-D7EC-4648-B715-BA90EBAE2F6B}"/>
              </a:ext>
            </a:extLst>
          </p:cNvPr>
          <p:cNvSpPr/>
          <p:nvPr/>
        </p:nvSpPr>
        <p:spPr>
          <a:xfrm>
            <a:off x="291518" y="5860252"/>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8</a:t>
            </a:r>
          </a:p>
        </p:txBody>
      </p:sp>
    </p:spTree>
    <p:extLst>
      <p:ext uri="{BB962C8B-B14F-4D97-AF65-F5344CB8AC3E}">
        <p14:creationId xmlns:p14="http://schemas.microsoft.com/office/powerpoint/2010/main" val="28936892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close up of a map&#13;&#10;&#13;&#10;Description automatically generated">
            <a:extLst>
              <a:ext uri="{FF2B5EF4-FFF2-40B4-BE49-F238E27FC236}">
                <a16:creationId xmlns:a16="http://schemas.microsoft.com/office/drawing/2014/main" id="{15BAC4CD-9046-434E-A381-9EC203BEFFB5}"/>
              </a:ext>
            </a:extLst>
          </p:cNvPr>
          <p:cNvPicPr>
            <a:picLocks noChangeAspect="1"/>
          </p:cNvPicPr>
          <p:nvPr/>
        </p:nvPicPr>
        <p:blipFill>
          <a:blip r:embed="rId2"/>
          <a:stretch>
            <a:fillRect/>
          </a:stretch>
        </p:blipFill>
        <p:spPr>
          <a:xfrm>
            <a:off x="698316" y="1492709"/>
            <a:ext cx="7747367" cy="4842104"/>
          </a:xfrm>
          <a:prstGeom prst="rect">
            <a:avLst/>
          </a:prstGeom>
        </p:spPr>
      </p:pic>
      <p:pic>
        <p:nvPicPr>
          <p:cNvPr id="7" name="Picture 6" descr="A screenshot of a cell phone&#13;&#10;&#13;&#10;Description automatically generated">
            <a:extLst>
              <a:ext uri="{FF2B5EF4-FFF2-40B4-BE49-F238E27FC236}">
                <a16:creationId xmlns:a16="http://schemas.microsoft.com/office/drawing/2014/main" id="{55D2875F-0762-9244-A42D-67ABA0015C98}"/>
              </a:ext>
            </a:extLst>
          </p:cNvPr>
          <p:cNvPicPr>
            <a:picLocks noChangeAspect="1"/>
          </p:cNvPicPr>
          <p:nvPr/>
        </p:nvPicPr>
        <p:blipFill>
          <a:blip r:embed="rId3"/>
          <a:stretch>
            <a:fillRect/>
          </a:stretch>
        </p:blipFill>
        <p:spPr>
          <a:xfrm>
            <a:off x="698316" y="1492709"/>
            <a:ext cx="7747367" cy="4842104"/>
          </a:xfrm>
          <a:prstGeom prst="rect">
            <a:avLst/>
          </a:prstGeom>
        </p:spPr>
      </p:pic>
      <p:pic>
        <p:nvPicPr>
          <p:cNvPr id="8" name="Picture 7">
            <a:extLst>
              <a:ext uri="{FF2B5EF4-FFF2-40B4-BE49-F238E27FC236}">
                <a16:creationId xmlns:a16="http://schemas.microsoft.com/office/drawing/2014/main" id="{A25635CB-7577-BE44-80F1-0A4C54B6F3EF}"/>
              </a:ext>
            </a:extLst>
          </p:cNvPr>
          <p:cNvPicPr>
            <a:picLocks noChangeAspect="1"/>
          </p:cNvPicPr>
          <p:nvPr/>
        </p:nvPicPr>
        <p:blipFill>
          <a:blip r:embed="rId4"/>
          <a:stretch>
            <a:fillRect/>
          </a:stretch>
        </p:blipFill>
        <p:spPr>
          <a:xfrm>
            <a:off x="2963988" y="61616"/>
            <a:ext cx="3067116" cy="651474"/>
          </a:xfrm>
          <a:prstGeom prst="rect">
            <a:avLst/>
          </a:prstGeom>
        </p:spPr>
      </p:pic>
      <p:pic>
        <p:nvPicPr>
          <p:cNvPr id="9" name="Picture 8">
            <a:extLst>
              <a:ext uri="{FF2B5EF4-FFF2-40B4-BE49-F238E27FC236}">
                <a16:creationId xmlns:a16="http://schemas.microsoft.com/office/drawing/2014/main" id="{22E77318-023B-8449-AD1D-B761E10DE47B}"/>
              </a:ext>
            </a:extLst>
          </p:cNvPr>
          <p:cNvPicPr>
            <a:picLocks noChangeAspect="1"/>
          </p:cNvPicPr>
          <p:nvPr/>
        </p:nvPicPr>
        <p:blipFill>
          <a:blip r:embed="rId5"/>
          <a:stretch>
            <a:fillRect/>
          </a:stretch>
        </p:blipFill>
        <p:spPr>
          <a:xfrm>
            <a:off x="2369172" y="713090"/>
            <a:ext cx="4256747" cy="626922"/>
          </a:xfrm>
          <a:prstGeom prst="rect">
            <a:avLst/>
          </a:prstGeom>
        </p:spPr>
      </p:pic>
    </p:spTree>
    <p:extLst>
      <p:ext uri="{BB962C8B-B14F-4D97-AF65-F5344CB8AC3E}">
        <p14:creationId xmlns:p14="http://schemas.microsoft.com/office/powerpoint/2010/main" val="229233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8344BA1-CF0F-2344-AD8C-3AB69B0A24AE}"/>
              </a:ext>
            </a:extLst>
          </p:cNvPr>
          <p:cNvSpPr/>
          <p:nvPr/>
        </p:nvSpPr>
        <p:spPr>
          <a:xfrm>
            <a:off x="299141" y="1872560"/>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Calculate average within-phase </a:t>
            </a:r>
          </a:p>
          <a:p>
            <a:pPr algn="r"/>
            <a:r>
              <a:rPr lang="en-US" dirty="0"/>
              <a:t>Variance of Gaussian Similarity</a:t>
            </a:r>
          </a:p>
        </p:txBody>
      </p:sp>
      <p:sp>
        <p:nvSpPr>
          <p:cNvPr id="6" name="Rectangle 5">
            <a:extLst>
              <a:ext uri="{FF2B5EF4-FFF2-40B4-BE49-F238E27FC236}">
                <a16:creationId xmlns:a16="http://schemas.microsoft.com/office/drawing/2014/main" id="{1A8D44FB-EEBA-CC46-A327-A2A48E8C66C8}"/>
              </a:ext>
            </a:extLst>
          </p:cNvPr>
          <p:cNvSpPr/>
          <p:nvPr/>
        </p:nvSpPr>
        <p:spPr>
          <a:xfrm>
            <a:off x="299144" y="25986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Moving Window Correlations</a:t>
            </a:r>
          </a:p>
        </p:txBody>
      </p:sp>
      <p:sp>
        <p:nvSpPr>
          <p:cNvPr id="7" name="Rectangle 6">
            <a:extLst>
              <a:ext uri="{FF2B5EF4-FFF2-40B4-BE49-F238E27FC236}">
                <a16:creationId xmlns:a16="http://schemas.microsoft.com/office/drawing/2014/main" id="{32F2253E-7B4B-C24A-B8A9-C53668919254}"/>
              </a:ext>
            </a:extLst>
          </p:cNvPr>
          <p:cNvSpPr/>
          <p:nvPr/>
        </p:nvSpPr>
        <p:spPr>
          <a:xfrm>
            <a:off x="299141" y="1055101"/>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Gaussian Similarity between all</a:t>
            </a:r>
          </a:p>
          <a:p>
            <a:pPr algn="r"/>
            <a:r>
              <a:rPr lang="en-US" dirty="0"/>
              <a:t>possible phases for different k</a:t>
            </a:r>
          </a:p>
        </p:txBody>
      </p:sp>
      <p:sp>
        <p:nvSpPr>
          <p:cNvPr id="8" name="Rectangle 7">
            <a:extLst>
              <a:ext uri="{FF2B5EF4-FFF2-40B4-BE49-F238E27FC236}">
                <a16:creationId xmlns:a16="http://schemas.microsoft.com/office/drawing/2014/main" id="{97EE7449-2CD8-CC42-93BA-14D1F86C751F}"/>
              </a:ext>
            </a:extLst>
          </p:cNvPr>
          <p:cNvSpPr/>
          <p:nvPr/>
        </p:nvSpPr>
        <p:spPr>
          <a:xfrm>
            <a:off x="299143" y="259869"/>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1</a:t>
            </a:r>
          </a:p>
        </p:txBody>
      </p:sp>
      <p:sp>
        <p:nvSpPr>
          <p:cNvPr id="9" name="Rectangle 8">
            <a:extLst>
              <a:ext uri="{FF2B5EF4-FFF2-40B4-BE49-F238E27FC236}">
                <a16:creationId xmlns:a16="http://schemas.microsoft.com/office/drawing/2014/main" id="{4E9A663A-B5FC-8349-95B1-697C5D65F24A}"/>
              </a:ext>
            </a:extLst>
          </p:cNvPr>
          <p:cNvSpPr/>
          <p:nvPr/>
        </p:nvSpPr>
        <p:spPr>
          <a:xfrm>
            <a:off x="299142" y="1064367"/>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2</a:t>
            </a:r>
          </a:p>
        </p:txBody>
      </p:sp>
      <p:sp>
        <p:nvSpPr>
          <p:cNvPr id="10" name="Rectangle 9">
            <a:extLst>
              <a:ext uri="{FF2B5EF4-FFF2-40B4-BE49-F238E27FC236}">
                <a16:creationId xmlns:a16="http://schemas.microsoft.com/office/drawing/2014/main" id="{E1F27560-23C9-BB49-8DC9-099F803C7978}"/>
              </a:ext>
            </a:extLst>
          </p:cNvPr>
          <p:cNvSpPr/>
          <p:nvPr/>
        </p:nvSpPr>
        <p:spPr>
          <a:xfrm>
            <a:off x="299141" y="2664569"/>
            <a:ext cx="4472940" cy="7315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Repeat steps 1 and 2 for 1000 </a:t>
            </a:r>
          </a:p>
          <a:p>
            <a:pPr algn="r"/>
            <a:r>
              <a:rPr lang="en-US" dirty="0"/>
              <a:t>permuted data sets</a:t>
            </a:r>
          </a:p>
        </p:txBody>
      </p:sp>
      <p:sp>
        <p:nvSpPr>
          <p:cNvPr id="11" name="Rectangle 10">
            <a:extLst>
              <a:ext uri="{FF2B5EF4-FFF2-40B4-BE49-F238E27FC236}">
                <a16:creationId xmlns:a16="http://schemas.microsoft.com/office/drawing/2014/main" id="{76014FDD-C2EB-4748-BD8D-197B36DF09E6}"/>
              </a:ext>
            </a:extLst>
          </p:cNvPr>
          <p:cNvSpPr/>
          <p:nvPr/>
        </p:nvSpPr>
        <p:spPr>
          <a:xfrm>
            <a:off x="299142" y="1864783"/>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3</a:t>
            </a:r>
          </a:p>
        </p:txBody>
      </p:sp>
      <p:sp>
        <p:nvSpPr>
          <p:cNvPr id="12" name="Rectangle 11">
            <a:extLst>
              <a:ext uri="{FF2B5EF4-FFF2-40B4-BE49-F238E27FC236}">
                <a16:creationId xmlns:a16="http://schemas.microsoft.com/office/drawing/2014/main" id="{401CF70F-2AE1-364E-9404-3440238D584C}"/>
              </a:ext>
            </a:extLst>
          </p:cNvPr>
          <p:cNvSpPr/>
          <p:nvPr/>
        </p:nvSpPr>
        <p:spPr>
          <a:xfrm>
            <a:off x="291518" y="346568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Perform the variance test</a:t>
            </a:r>
          </a:p>
        </p:txBody>
      </p:sp>
      <p:sp>
        <p:nvSpPr>
          <p:cNvPr id="13" name="Rectangle 12">
            <a:extLst>
              <a:ext uri="{FF2B5EF4-FFF2-40B4-BE49-F238E27FC236}">
                <a16:creationId xmlns:a16="http://schemas.microsoft.com/office/drawing/2014/main" id="{2451AA29-480E-D34D-B948-EDB686902222}"/>
              </a:ext>
            </a:extLst>
          </p:cNvPr>
          <p:cNvSpPr/>
          <p:nvPr/>
        </p:nvSpPr>
        <p:spPr>
          <a:xfrm>
            <a:off x="299141" y="4263983"/>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Perform the variance drop test</a:t>
            </a:r>
          </a:p>
        </p:txBody>
      </p:sp>
      <p:sp>
        <p:nvSpPr>
          <p:cNvPr id="14" name="Rectangle 13">
            <a:extLst>
              <a:ext uri="{FF2B5EF4-FFF2-40B4-BE49-F238E27FC236}">
                <a16:creationId xmlns:a16="http://schemas.microsoft.com/office/drawing/2014/main" id="{A09DB90A-5071-1540-9641-B086611833A5}"/>
              </a:ext>
            </a:extLst>
          </p:cNvPr>
          <p:cNvSpPr/>
          <p:nvPr/>
        </p:nvSpPr>
        <p:spPr>
          <a:xfrm>
            <a:off x="299142" y="2680515"/>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4</a:t>
            </a:r>
          </a:p>
        </p:txBody>
      </p:sp>
      <p:sp>
        <p:nvSpPr>
          <p:cNvPr id="15" name="Rectangle 14">
            <a:extLst>
              <a:ext uri="{FF2B5EF4-FFF2-40B4-BE49-F238E27FC236}">
                <a16:creationId xmlns:a16="http://schemas.microsoft.com/office/drawing/2014/main" id="{80026C5E-5ED2-7A4F-9775-C8CD1FC598E1}"/>
              </a:ext>
            </a:extLst>
          </p:cNvPr>
          <p:cNvSpPr/>
          <p:nvPr/>
        </p:nvSpPr>
        <p:spPr>
          <a:xfrm>
            <a:off x="291519" y="3475429"/>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5</a:t>
            </a:r>
          </a:p>
        </p:txBody>
      </p:sp>
      <p:sp>
        <p:nvSpPr>
          <p:cNvPr id="19" name="Rectangle 18">
            <a:extLst>
              <a:ext uri="{FF2B5EF4-FFF2-40B4-BE49-F238E27FC236}">
                <a16:creationId xmlns:a16="http://schemas.microsoft.com/office/drawing/2014/main" id="{F7D6AC06-5DD2-F848-85B8-FE784173AB82}"/>
              </a:ext>
            </a:extLst>
          </p:cNvPr>
          <p:cNvSpPr/>
          <p:nvPr/>
        </p:nvSpPr>
        <p:spPr>
          <a:xfrm>
            <a:off x="299141" y="5055992"/>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Declare significance if either the </a:t>
            </a:r>
          </a:p>
          <a:p>
            <a:pPr algn="r"/>
            <a:r>
              <a:rPr lang="en-US" dirty="0"/>
              <a:t>variance or variance drop tests passes</a:t>
            </a:r>
          </a:p>
        </p:txBody>
      </p:sp>
      <p:sp>
        <p:nvSpPr>
          <p:cNvPr id="18" name="Rectangle 17">
            <a:extLst>
              <a:ext uri="{FF2B5EF4-FFF2-40B4-BE49-F238E27FC236}">
                <a16:creationId xmlns:a16="http://schemas.microsoft.com/office/drawing/2014/main" id="{ED2123FD-8BBB-654F-86F9-E04997A0F8EB}"/>
              </a:ext>
            </a:extLst>
          </p:cNvPr>
          <p:cNvSpPr/>
          <p:nvPr/>
        </p:nvSpPr>
        <p:spPr>
          <a:xfrm>
            <a:off x="291519" y="4266495"/>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6</a:t>
            </a:r>
          </a:p>
        </p:txBody>
      </p:sp>
      <p:sp>
        <p:nvSpPr>
          <p:cNvPr id="20" name="Rectangle 19">
            <a:extLst>
              <a:ext uri="{FF2B5EF4-FFF2-40B4-BE49-F238E27FC236}">
                <a16:creationId xmlns:a16="http://schemas.microsoft.com/office/drawing/2014/main" id="{14CDAC0C-0444-0443-8CAF-610241E57715}"/>
              </a:ext>
            </a:extLst>
          </p:cNvPr>
          <p:cNvSpPr/>
          <p:nvPr/>
        </p:nvSpPr>
        <p:spPr>
          <a:xfrm>
            <a:off x="299141" y="5853027"/>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Keep k of minimum penalized </a:t>
            </a:r>
          </a:p>
          <a:p>
            <a:pPr algn="r"/>
            <a:r>
              <a:rPr lang="en-US" dirty="0"/>
              <a:t>average within-phase variance</a:t>
            </a:r>
          </a:p>
        </p:txBody>
      </p:sp>
      <p:sp>
        <p:nvSpPr>
          <p:cNvPr id="21" name="Rectangle 20">
            <a:extLst>
              <a:ext uri="{FF2B5EF4-FFF2-40B4-BE49-F238E27FC236}">
                <a16:creationId xmlns:a16="http://schemas.microsoft.com/office/drawing/2014/main" id="{93434659-CB4C-0442-A437-34CCDE6F8F9D}"/>
              </a:ext>
            </a:extLst>
          </p:cNvPr>
          <p:cNvSpPr/>
          <p:nvPr/>
        </p:nvSpPr>
        <p:spPr>
          <a:xfrm>
            <a:off x="291519" y="5061960"/>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7</a:t>
            </a:r>
          </a:p>
        </p:txBody>
      </p:sp>
      <p:sp>
        <p:nvSpPr>
          <p:cNvPr id="17" name="Rectangle 16">
            <a:extLst>
              <a:ext uri="{FF2B5EF4-FFF2-40B4-BE49-F238E27FC236}">
                <a16:creationId xmlns:a16="http://schemas.microsoft.com/office/drawing/2014/main" id="{C8BFA8C0-D7EC-4648-B715-BA90EBAE2F6B}"/>
              </a:ext>
            </a:extLst>
          </p:cNvPr>
          <p:cNvSpPr/>
          <p:nvPr/>
        </p:nvSpPr>
        <p:spPr>
          <a:xfrm>
            <a:off x="291518" y="5860252"/>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8</a:t>
            </a:r>
          </a:p>
        </p:txBody>
      </p:sp>
    </p:spTree>
    <p:extLst>
      <p:ext uri="{BB962C8B-B14F-4D97-AF65-F5344CB8AC3E}">
        <p14:creationId xmlns:p14="http://schemas.microsoft.com/office/powerpoint/2010/main" val="3875633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A06A6B4-DB97-1042-B17B-ADA3BD8C2752}"/>
              </a:ext>
            </a:extLst>
          </p:cNvPr>
          <p:cNvGraphicFramePr>
            <a:graphicFrameLocks noGrp="1"/>
          </p:cNvGraphicFramePr>
          <p:nvPr>
            <p:extLst>
              <p:ext uri="{D42A27DB-BD31-4B8C-83A1-F6EECF244321}">
                <p14:modId xmlns:p14="http://schemas.microsoft.com/office/powerpoint/2010/main" val="2840298899"/>
              </p:ext>
            </p:extLst>
          </p:nvPr>
        </p:nvGraphicFramePr>
        <p:xfrm>
          <a:off x="787287" y="-9735"/>
          <a:ext cx="8257560" cy="6641337"/>
        </p:xfrm>
        <a:graphic>
          <a:graphicData uri="http://schemas.openxmlformats.org/drawingml/2006/table">
            <a:tbl>
              <a:tblPr firstRow="1" bandRow="1">
                <a:tableStyleId>{5C22544A-7EE6-4342-B048-85BDC9FD1C3A}</a:tableStyleId>
              </a:tblPr>
              <a:tblGrid>
                <a:gridCol w="688130">
                  <a:extLst>
                    <a:ext uri="{9D8B030D-6E8A-4147-A177-3AD203B41FA5}">
                      <a16:colId xmlns:a16="http://schemas.microsoft.com/office/drawing/2014/main" val="3452180000"/>
                    </a:ext>
                  </a:extLst>
                </a:gridCol>
                <a:gridCol w="688130">
                  <a:extLst>
                    <a:ext uri="{9D8B030D-6E8A-4147-A177-3AD203B41FA5}">
                      <a16:colId xmlns:a16="http://schemas.microsoft.com/office/drawing/2014/main" val="3078669749"/>
                    </a:ext>
                  </a:extLst>
                </a:gridCol>
                <a:gridCol w="688130">
                  <a:extLst>
                    <a:ext uri="{9D8B030D-6E8A-4147-A177-3AD203B41FA5}">
                      <a16:colId xmlns:a16="http://schemas.microsoft.com/office/drawing/2014/main" val="3220230741"/>
                    </a:ext>
                  </a:extLst>
                </a:gridCol>
                <a:gridCol w="688130">
                  <a:extLst>
                    <a:ext uri="{9D8B030D-6E8A-4147-A177-3AD203B41FA5}">
                      <a16:colId xmlns:a16="http://schemas.microsoft.com/office/drawing/2014/main" val="3854962093"/>
                    </a:ext>
                  </a:extLst>
                </a:gridCol>
                <a:gridCol w="688130">
                  <a:extLst>
                    <a:ext uri="{9D8B030D-6E8A-4147-A177-3AD203B41FA5}">
                      <a16:colId xmlns:a16="http://schemas.microsoft.com/office/drawing/2014/main" val="1767335927"/>
                    </a:ext>
                  </a:extLst>
                </a:gridCol>
                <a:gridCol w="688130">
                  <a:extLst>
                    <a:ext uri="{9D8B030D-6E8A-4147-A177-3AD203B41FA5}">
                      <a16:colId xmlns:a16="http://schemas.microsoft.com/office/drawing/2014/main" val="2316538413"/>
                    </a:ext>
                  </a:extLst>
                </a:gridCol>
                <a:gridCol w="688130">
                  <a:extLst>
                    <a:ext uri="{9D8B030D-6E8A-4147-A177-3AD203B41FA5}">
                      <a16:colId xmlns:a16="http://schemas.microsoft.com/office/drawing/2014/main" val="2395401707"/>
                    </a:ext>
                  </a:extLst>
                </a:gridCol>
                <a:gridCol w="688130">
                  <a:extLst>
                    <a:ext uri="{9D8B030D-6E8A-4147-A177-3AD203B41FA5}">
                      <a16:colId xmlns:a16="http://schemas.microsoft.com/office/drawing/2014/main" val="2071036019"/>
                    </a:ext>
                  </a:extLst>
                </a:gridCol>
                <a:gridCol w="688130">
                  <a:extLst>
                    <a:ext uri="{9D8B030D-6E8A-4147-A177-3AD203B41FA5}">
                      <a16:colId xmlns:a16="http://schemas.microsoft.com/office/drawing/2014/main" val="1647827950"/>
                    </a:ext>
                  </a:extLst>
                </a:gridCol>
                <a:gridCol w="688130">
                  <a:extLst>
                    <a:ext uri="{9D8B030D-6E8A-4147-A177-3AD203B41FA5}">
                      <a16:colId xmlns:a16="http://schemas.microsoft.com/office/drawing/2014/main" val="1927279676"/>
                    </a:ext>
                  </a:extLst>
                </a:gridCol>
                <a:gridCol w="688130">
                  <a:extLst>
                    <a:ext uri="{9D8B030D-6E8A-4147-A177-3AD203B41FA5}">
                      <a16:colId xmlns:a16="http://schemas.microsoft.com/office/drawing/2014/main" val="4205014767"/>
                    </a:ext>
                  </a:extLst>
                </a:gridCol>
                <a:gridCol w="688130">
                  <a:extLst>
                    <a:ext uri="{9D8B030D-6E8A-4147-A177-3AD203B41FA5}">
                      <a16:colId xmlns:a16="http://schemas.microsoft.com/office/drawing/2014/main" val="2709283066"/>
                    </a:ext>
                  </a:extLst>
                </a:gridCol>
              </a:tblGrid>
              <a:tr h="1784732">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92791386"/>
                  </a:ext>
                </a:extLst>
              </a:tr>
              <a:tr h="971321">
                <a:tc>
                  <a:txBody>
                    <a:bodyPr/>
                    <a:lstStyle/>
                    <a:p>
                      <a:endParaRPr lang="en-US"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6445499"/>
                  </a:ext>
                </a:extLst>
              </a:tr>
              <a:tr h="971321">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5160815"/>
                  </a:ext>
                </a:extLst>
              </a:tr>
              <a:tr h="971321">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4790388"/>
                  </a:ext>
                </a:extLst>
              </a:tr>
              <a:tr h="971321">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2841563"/>
                  </a:ext>
                </a:extLst>
              </a:tr>
              <a:tr h="971321">
                <a:tc>
                  <a:txBody>
                    <a:bodyPr/>
                    <a:lstStyle/>
                    <a:p>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123356292"/>
                  </a:ext>
                </a:extLst>
              </a:tr>
            </a:tbl>
          </a:graphicData>
        </a:graphic>
      </p:graphicFrame>
      <p:sp>
        <p:nvSpPr>
          <p:cNvPr id="5" name="Rectangle 4">
            <a:extLst>
              <a:ext uri="{FF2B5EF4-FFF2-40B4-BE49-F238E27FC236}">
                <a16:creationId xmlns:a16="http://schemas.microsoft.com/office/drawing/2014/main" id="{3D2AAC0E-A9E2-D647-95B5-9DA84D0BED43}"/>
              </a:ext>
            </a:extLst>
          </p:cNvPr>
          <p:cNvSpPr/>
          <p:nvPr/>
        </p:nvSpPr>
        <p:spPr>
          <a:xfrm rot="16200000">
            <a:off x="267689" y="609983"/>
            <a:ext cx="1737360" cy="554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Marriage</a:t>
            </a:r>
          </a:p>
        </p:txBody>
      </p:sp>
      <p:sp>
        <p:nvSpPr>
          <p:cNvPr id="6" name="Rectangle 5">
            <a:extLst>
              <a:ext uri="{FF2B5EF4-FFF2-40B4-BE49-F238E27FC236}">
                <a16:creationId xmlns:a16="http://schemas.microsoft.com/office/drawing/2014/main" id="{6B2EE581-A085-F24F-ADF9-DADBBDFB4721}"/>
              </a:ext>
            </a:extLst>
          </p:cNvPr>
          <p:cNvSpPr/>
          <p:nvPr/>
        </p:nvSpPr>
        <p:spPr>
          <a:xfrm rot="16200000">
            <a:off x="2336846" y="609981"/>
            <a:ext cx="1737360" cy="554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Separated from Partner</a:t>
            </a:r>
          </a:p>
        </p:txBody>
      </p:sp>
      <p:sp>
        <p:nvSpPr>
          <p:cNvPr id="7" name="Rectangle 6">
            <a:extLst>
              <a:ext uri="{FF2B5EF4-FFF2-40B4-BE49-F238E27FC236}">
                <a16:creationId xmlns:a16="http://schemas.microsoft.com/office/drawing/2014/main" id="{A5D5A42B-BCA8-9946-B165-C4188034811E}"/>
              </a:ext>
            </a:extLst>
          </p:cNvPr>
          <p:cNvSpPr/>
          <p:nvPr/>
        </p:nvSpPr>
        <p:spPr>
          <a:xfrm rot="16200000">
            <a:off x="957409" y="609983"/>
            <a:ext cx="1737360" cy="554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Moved in with Partner</a:t>
            </a:r>
          </a:p>
        </p:txBody>
      </p:sp>
      <p:sp>
        <p:nvSpPr>
          <p:cNvPr id="10" name="Rectangle 9">
            <a:extLst>
              <a:ext uri="{FF2B5EF4-FFF2-40B4-BE49-F238E27FC236}">
                <a16:creationId xmlns:a16="http://schemas.microsoft.com/office/drawing/2014/main" id="{3967F2E9-2348-7842-9E70-B6252CDD87C4}"/>
              </a:ext>
            </a:extLst>
          </p:cNvPr>
          <p:cNvSpPr/>
          <p:nvPr/>
        </p:nvSpPr>
        <p:spPr>
          <a:xfrm rot="16200000">
            <a:off x="1647128" y="609982"/>
            <a:ext cx="1737360" cy="554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Divorced</a:t>
            </a:r>
          </a:p>
        </p:txBody>
      </p:sp>
      <p:sp>
        <p:nvSpPr>
          <p:cNvPr id="15" name="Rectangle 14">
            <a:extLst>
              <a:ext uri="{FF2B5EF4-FFF2-40B4-BE49-F238E27FC236}">
                <a16:creationId xmlns:a16="http://schemas.microsoft.com/office/drawing/2014/main" id="{B4AC9007-4993-0C4A-85FB-ACCD943F2C9E}"/>
              </a:ext>
            </a:extLst>
          </p:cNvPr>
          <p:cNvSpPr/>
          <p:nvPr/>
        </p:nvSpPr>
        <p:spPr>
          <a:xfrm rot="16200000">
            <a:off x="3026564" y="609981"/>
            <a:ext cx="1737360" cy="554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Death of Partner/Spouse</a:t>
            </a:r>
          </a:p>
        </p:txBody>
      </p:sp>
      <p:sp>
        <p:nvSpPr>
          <p:cNvPr id="16" name="Rectangle 15">
            <a:extLst>
              <a:ext uri="{FF2B5EF4-FFF2-40B4-BE49-F238E27FC236}">
                <a16:creationId xmlns:a16="http://schemas.microsoft.com/office/drawing/2014/main" id="{3745CEE0-E72E-654F-A22D-D761569F2402}"/>
              </a:ext>
            </a:extLst>
          </p:cNvPr>
          <p:cNvSpPr/>
          <p:nvPr/>
        </p:nvSpPr>
        <p:spPr>
          <a:xfrm rot="16200000">
            <a:off x="5095721" y="609979"/>
            <a:ext cx="1737360" cy="554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Birth of Child</a:t>
            </a:r>
          </a:p>
        </p:txBody>
      </p:sp>
      <p:sp>
        <p:nvSpPr>
          <p:cNvPr id="17" name="Rectangle 16">
            <a:extLst>
              <a:ext uri="{FF2B5EF4-FFF2-40B4-BE49-F238E27FC236}">
                <a16:creationId xmlns:a16="http://schemas.microsoft.com/office/drawing/2014/main" id="{ED236FDE-B01B-6B4D-A23C-C90C84DB9B87}"/>
              </a:ext>
            </a:extLst>
          </p:cNvPr>
          <p:cNvSpPr/>
          <p:nvPr/>
        </p:nvSpPr>
        <p:spPr>
          <a:xfrm rot="16200000">
            <a:off x="3716284" y="609981"/>
            <a:ext cx="1737360" cy="554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Leaving Parental Home</a:t>
            </a:r>
          </a:p>
        </p:txBody>
      </p:sp>
      <p:sp>
        <p:nvSpPr>
          <p:cNvPr id="18" name="Rectangle 17">
            <a:extLst>
              <a:ext uri="{FF2B5EF4-FFF2-40B4-BE49-F238E27FC236}">
                <a16:creationId xmlns:a16="http://schemas.microsoft.com/office/drawing/2014/main" id="{9C014353-068E-C746-B7FC-1F35094809A3}"/>
              </a:ext>
            </a:extLst>
          </p:cNvPr>
          <p:cNvSpPr/>
          <p:nvPr/>
        </p:nvSpPr>
        <p:spPr>
          <a:xfrm rot="16200000">
            <a:off x="4406003" y="609980"/>
            <a:ext cx="1737360" cy="554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Child Leaves Home</a:t>
            </a:r>
          </a:p>
        </p:txBody>
      </p:sp>
      <p:sp>
        <p:nvSpPr>
          <p:cNvPr id="19" name="Rectangle 18">
            <a:extLst>
              <a:ext uri="{FF2B5EF4-FFF2-40B4-BE49-F238E27FC236}">
                <a16:creationId xmlns:a16="http://schemas.microsoft.com/office/drawing/2014/main" id="{E8B942BF-DA0D-334F-AACC-377065612753}"/>
              </a:ext>
            </a:extLst>
          </p:cNvPr>
          <p:cNvSpPr/>
          <p:nvPr/>
        </p:nvSpPr>
        <p:spPr>
          <a:xfrm rot="16200000">
            <a:off x="5757426" y="614014"/>
            <a:ext cx="1737360" cy="554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Death of Parent</a:t>
            </a:r>
          </a:p>
        </p:txBody>
      </p:sp>
      <p:sp>
        <p:nvSpPr>
          <p:cNvPr id="20" name="Rectangle 19">
            <a:extLst>
              <a:ext uri="{FF2B5EF4-FFF2-40B4-BE49-F238E27FC236}">
                <a16:creationId xmlns:a16="http://schemas.microsoft.com/office/drawing/2014/main" id="{A0B0526E-B6E1-6943-BB02-23C727CECC7C}"/>
              </a:ext>
            </a:extLst>
          </p:cNvPr>
          <p:cNvSpPr/>
          <p:nvPr/>
        </p:nvSpPr>
        <p:spPr>
          <a:xfrm rot="16200000">
            <a:off x="7826583" y="614012"/>
            <a:ext cx="1737360" cy="554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First Job</a:t>
            </a:r>
          </a:p>
        </p:txBody>
      </p:sp>
      <p:sp>
        <p:nvSpPr>
          <p:cNvPr id="21" name="Rectangle 20">
            <a:extLst>
              <a:ext uri="{FF2B5EF4-FFF2-40B4-BE49-F238E27FC236}">
                <a16:creationId xmlns:a16="http://schemas.microsoft.com/office/drawing/2014/main" id="{02016C19-7C84-414D-B593-78C1CCAEBEC4}"/>
              </a:ext>
            </a:extLst>
          </p:cNvPr>
          <p:cNvSpPr/>
          <p:nvPr/>
        </p:nvSpPr>
        <p:spPr>
          <a:xfrm rot="16200000">
            <a:off x="6447146" y="614014"/>
            <a:ext cx="1737360" cy="554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Unemployment</a:t>
            </a:r>
          </a:p>
        </p:txBody>
      </p:sp>
      <p:sp>
        <p:nvSpPr>
          <p:cNvPr id="22" name="Rectangle 21">
            <a:extLst>
              <a:ext uri="{FF2B5EF4-FFF2-40B4-BE49-F238E27FC236}">
                <a16:creationId xmlns:a16="http://schemas.microsoft.com/office/drawing/2014/main" id="{4BFC43E2-CDAB-A847-ADD8-8C2B82412233}"/>
              </a:ext>
            </a:extLst>
          </p:cNvPr>
          <p:cNvSpPr/>
          <p:nvPr/>
        </p:nvSpPr>
        <p:spPr>
          <a:xfrm rot="16200000">
            <a:off x="7136865" y="614013"/>
            <a:ext cx="1737360" cy="554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Retirement</a:t>
            </a:r>
          </a:p>
        </p:txBody>
      </p:sp>
      <p:sp>
        <p:nvSpPr>
          <p:cNvPr id="23" name="Rectangle 22">
            <a:extLst>
              <a:ext uri="{FF2B5EF4-FFF2-40B4-BE49-F238E27FC236}">
                <a16:creationId xmlns:a16="http://schemas.microsoft.com/office/drawing/2014/main" id="{D0AF2F18-3B65-BF42-B218-C4F0F87D6EE0}"/>
              </a:ext>
            </a:extLst>
          </p:cNvPr>
          <p:cNvSpPr/>
          <p:nvPr/>
        </p:nvSpPr>
        <p:spPr>
          <a:xfrm>
            <a:off x="99151" y="1839816"/>
            <a:ext cx="661012" cy="892366"/>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E</a:t>
            </a:r>
          </a:p>
        </p:txBody>
      </p:sp>
      <p:sp>
        <p:nvSpPr>
          <p:cNvPr id="24" name="Rectangle 23">
            <a:extLst>
              <a:ext uri="{FF2B5EF4-FFF2-40B4-BE49-F238E27FC236}">
                <a16:creationId xmlns:a16="http://schemas.microsoft.com/office/drawing/2014/main" id="{2D5D28FB-98EB-E54D-84A9-5C2ECD0868AA}"/>
              </a:ext>
            </a:extLst>
          </p:cNvPr>
          <p:cNvSpPr/>
          <p:nvPr/>
        </p:nvSpPr>
        <p:spPr>
          <a:xfrm>
            <a:off x="99151" y="4730091"/>
            <a:ext cx="661012" cy="89236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N</a:t>
            </a:r>
          </a:p>
        </p:txBody>
      </p:sp>
      <p:sp>
        <p:nvSpPr>
          <p:cNvPr id="25" name="Rectangle 24">
            <a:extLst>
              <a:ext uri="{FF2B5EF4-FFF2-40B4-BE49-F238E27FC236}">
                <a16:creationId xmlns:a16="http://schemas.microsoft.com/office/drawing/2014/main" id="{92320547-77BA-3442-9D4C-1A64ABF2B499}"/>
              </a:ext>
            </a:extLst>
          </p:cNvPr>
          <p:cNvSpPr/>
          <p:nvPr/>
        </p:nvSpPr>
        <p:spPr>
          <a:xfrm>
            <a:off x="99151" y="3766666"/>
            <a:ext cx="661012" cy="8923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C</a:t>
            </a:r>
          </a:p>
        </p:txBody>
      </p:sp>
      <p:sp>
        <p:nvSpPr>
          <p:cNvPr id="26" name="Rectangle 25">
            <a:extLst>
              <a:ext uri="{FF2B5EF4-FFF2-40B4-BE49-F238E27FC236}">
                <a16:creationId xmlns:a16="http://schemas.microsoft.com/office/drawing/2014/main" id="{81ABC8D8-BB17-A749-AB8C-59C110E30E0E}"/>
              </a:ext>
            </a:extLst>
          </p:cNvPr>
          <p:cNvSpPr/>
          <p:nvPr/>
        </p:nvSpPr>
        <p:spPr>
          <a:xfrm>
            <a:off x="99151" y="2803241"/>
            <a:ext cx="661012" cy="8923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A</a:t>
            </a:r>
          </a:p>
        </p:txBody>
      </p:sp>
      <p:sp>
        <p:nvSpPr>
          <p:cNvPr id="27" name="Rectangle 26">
            <a:extLst>
              <a:ext uri="{FF2B5EF4-FFF2-40B4-BE49-F238E27FC236}">
                <a16:creationId xmlns:a16="http://schemas.microsoft.com/office/drawing/2014/main" id="{0F769408-D495-0647-BF68-B34D202884F7}"/>
              </a:ext>
            </a:extLst>
          </p:cNvPr>
          <p:cNvSpPr/>
          <p:nvPr/>
        </p:nvSpPr>
        <p:spPr>
          <a:xfrm>
            <a:off x="99151" y="5693516"/>
            <a:ext cx="661012" cy="89236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O</a:t>
            </a:r>
          </a:p>
        </p:txBody>
      </p:sp>
      <p:sp>
        <p:nvSpPr>
          <p:cNvPr id="30" name="Rectangle 29">
            <a:extLst>
              <a:ext uri="{FF2B5EF4-FFF2-40B4-BE49-F238E27FC236}">
                <a16:creationId xmlns:a16="http://schemas.microsoft.com/office/drawing/2014/main" id="{B2C936FC-C694-2249-8132-B461BEF286EF}"/>
              </a:ext>
            </a:extLst>
          </p:cNvPr>
          <p:cNvSpPr/>
          <p:nvPr/>
        </p:nvSpPr>
        <p:spPr>
          <a:xfrm>
            <a:off x="5155893" y="6587534"/>
            <a:ext cx="4142343" cy="309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Beck, Specht, Bleidorn, &amp; Jackson (2019)</a:t>
            </a:r>
          </a:p>
        </p:txBody>
      </p:sp>
      <p:sp>
        <p:nvSpPr>
          <p:cNvPr id="31" name="Rectangle 30">
            <a:extLst>
              <a:ext uri="{FF2B5EF4-FFF2-40B4-BE49-F238E27FC236}">
                <a16:creationId xmlns:a16="http://schemas.microsoft.com/office/drawing/2014/main" id="{1FC8D3E6-56CC-8242-8A18-34C526DB8F2B}"/>
              </a:ext>
            </a:extLst>
          </p:cNvPr>
          <p:cNvSpPr/>
          <p:nvPr/>
        </p:nvSpPr>
        <p:spPr>
          <a:xfrm>
            <a:off x="859315" y="1839816"/>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32" name="Rectangle 31">
            <a:extLst>
              <a:ext uri="{FF2B5EF4-FFF2-40B4-BE49-F238E27FC236}">
                <a16:creationId xmlns:a16="http://schemas.microsoft.com/office/drawing/2014/main" id="{975542B4-A0AE-6641-8DDC-AF4BAC10098F}"/>
              </a:ext>
            </a:extLst>
          </p:cNvPr>
          <p:cNvSpPr/>
          <p:nvPr/>
        </p:nvSpPr>
        <p:spPr>
          <a:xfrm>
            <a:off x="1549034" y="1839816"/>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33" name="Rectangle 32">
            <a:extLst>
              <a:ext uri="{FF2B5EF4-FFF2-40B4-BE49-F238E27FC236}">
                <a16:creationId xmlns:a16="http://schemas.microsoft.com/office/drawing/2014/main" id="{85C10E8D-3D8B-694D-882E-E09ABD2B9608}"/>
              </a:ext>
            </a:extLst>
          </p:cNvPr>
          <p:cNvSpPr/>
          <p:nvPr/>
        </p:nvSpPr>
        <p:spPr>
          <a:xfrm>
            <a:off x="2238751" y="1839816"/>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34" name="Rectangle 33">
            <a:extLst>
              <a:ext uri="{FF2B5EF4-FFF2-40B4-BE49-F238E27FC236}">
                <a16:creationId xmlns:a16="http://schemas.microsoft.com/office/drawing/2014/main" id="{E46F10CA-43B7-234F-9193-6528B0E681E7}"/>
              </a:ext>
            </a:extLst>
          </p:cNvPr>
          <p:cNvSpPr/>
          <p:nvPr/>
        </p:nvSpPr>
        <p:spPr>
          <a:xfrm>
            <a:off x="2928470" y="1839816"/>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35" name="Rectangle 34">
            <a:extLst>
              <a:ext uri="{FF2B5EF4-FFF2-40B4-BE49-F238E27FC236}">
                <a16:creationId xmlns:a16="http://schemas.microsoft.com/office/drawing/2014/main" id="{9FBCE63C-9927-0B49-882F-1C1BC9B80311}"/>
              </a:ext>
            </a:extLst>
          </p:cNvPr>
          <p:cNvSpPr/>
          <p:nvPr/>
        </p:nvSpPr>
        <p:spPr>
          <a:xfrm>
            <a:off x="3608092" y="1839816"/>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36" name="Rectangle 35">
            <a:extLst>
              <a:ext uri="{FF2B5EF4-FFF2-40B4-BE49-F238E27FC236}">
                <a16:creationId xmlns:a16="http://schemas.microsoft.com/office/drawing/2014/main" id="{83AD68AF-F22B-4346-9E87-85FD44B44CCF}"/>
              </a:ext>
            </a:extLst>
          </p:cNvPr>
          <p:cNvSpPr/>
          <p:nvPr/>
        </p:nvSpPr>
        <p:spPr>
          <a:xfrm>
            <a:off x="4297811" y="1839816"/>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37" name="Rectangle 36">
            <a:extLst>
              <a:ext uri="{FF2B5EF4-FFF2-40B4-BE49-F238E27FC236}">
                <a16:creationId xmlns:a16="http://schemas.microsoft.com/office/drawing/2014/main" id="{B397F6AB-756C-D54B-A509-89DEAD6409FD}"/>
              </a:ext>
            </a:extLst>
          </p:cNvPr>
          <p:cNvSpPr/>
          <p:nvPr/>
        </p:nvSpPr>
        <p:spPr>
          <a:xfrm>
            <a:off x="869413" y="3802559"/>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38" name="Rectangle 37">
            <a:extLst>
              <a:ext uri="{FF2B5EF4-FFF2-40B4-BE49-F238E27FC236}">
                <a16:creationId xmlns:a16="http://schemas.microsoft.com/office/drawing/2014/main" id="{BA4ADE61-48C4-6E41-96D9-37884FF08E23}"/>
              </a:ext>
            </a:extLst>
          </p:cNvPr>
          <p:cNvSpPr/>
          <p:nvPr/>
        </p:nvSpPr>
        <p:spPr>
          <a:xfrm>
            <a:off x="1559132" y="3802559"/>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39" name="Rectangle 38">
            <a:extLst>
              <a:ext uri="{FF2B5EF4-FFF2-40B4-BE49-F238E27FC236}">
                <a16:creationId xmlns:a16="http://schemas.microsoft.com/office/drawing/2014/main" id="{1CB43BE6-4A17-E544-A50D-82EE3351AB91}"/>
              </a:ext>
            </a:extLst>
          </p:cNvPr>
          <p:cNvSpPr/>
          <p:nvPr/>
        </p:nvSpPr>
        <p:spPr>
          <a:xfrm>
            <a:off x="2248849" y="3802559"/>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40" name="Rectangle 39">
            <a:extLst>
              <a:ext uri="{FF2B5EF4-FFF2-40B4-BE49-F238E27FC236}">
                <a16:creationId xmlns:a16="http://schemas.microsoft.com/office/drawing/2014/main" id="{7A7DC0BC-27BC-E642-90D1-E82FD7F1E10F}"/>
              </a:ext>
            </a:extLst>
          </p:cNvPr>
          <p:cNvSpPr/>
          <p:nvPr/>
        </p:nvSpPr>
        <p:spPr>
          <a:xfrm>
            <a:off x="2938568" y="3802559"/>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41" name="Rectangle 40">
            <a:extLst>
              <a:ext uri="{FF2B5EF4-FFF2-40B4-BE49-F238E27FC236}">
                <a16:creationId xmlns:a16="http://schemas.microsoft.com/office/drawing/2014/main" id="{96EA311C-8276-A54B-9450-0E79B909E85F}"/>
              </a:ext>
            </a:extLst>
          </p:cNvPr>
          <p:cNvSpPr/>
          <p:nvPr/>
        </p:nvSpPr>
        <p:spPr>
          <a:xfrm>
            <a:off x="3618190" y="3802559"/>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42" name="Rectangle 41">
            <a:extLst>
              <a:ext uri="{FF2B5EF4-FFF2-40B4-BE49-F238E27FC236}">
                <a16:creationId xmlns:a16="http://schemas.microsoft.com/office/drawing/2014/main" id="{2EC82A32-77F0-D647-936F-F6FABA2C8F26}"/>
              </a:ext>
            </a:extLst>
          </p:cNvPr>
          <p:cNvSpPr/>
          <p:nvPr/>
        </p:nvSpPr>
        <p:spPr>
          <a:xfrm>
            <a:off x="4307909" y="3802559"/>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43" name="Rectangle 42">
            <a:extLst>
              <a:ext uri="{FF2B5EF4-FFF2-40B4-BE49-F238E27FC236}">
                <a16:creationId xmlns:a16="http://schemas.microsoft.com/office/drawing/2014/main" id="{40585D9F-F4A0-2941-8CF3-1CA1E6774BE6}"/>
              </a:ext>
            </a:extLst>
          </p:cNvPr>
          <p:cNvSpPr/>
          <p:nvPr/>
        </p:nvSpPr>
        <p:spPr>
          <a:xfrm>
            <a:off x="4969616" y="3799252"/>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44" name="Rectangle 43">
            <a:extLst>
              <a:ext uri="{FF2B5EF4-FFF2-40B4-BE49-F238E27FC236}">
                <a16:creationId xmlns:a16="http://schemas.microsoft.com/office/drawing/2014/main" id="{E00C26BF-96FF-524F-9C70-4FD276683EA2}"/>
              </a:ext>
            </a:extLst>
          </p:cNvPr>
          <p:cNvSpPr/>
          <p:nvPr/>
        </p:nvSpPr>
        <p:spPr>
          <a:xfrm>
            <a:off x="5659335" y="3799252"/>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45" name="Rectangle 44">
            <a:extLst>
              <a:ext uri="{FF2B5EF4-FFF2-40B4-BE49-F238E27FC236}">
                <a16:creationId xmlns:a16="http://schemas.microsoft.com/office/drawing/2014/main" id="{409BF721-3FFB-0F4E-8506-63E01F2174F1}"/>
              </a:ext>
            </a:extLst>
          </p:cNvPr>
          <p:cNvSpPr/>
          <p:nvPr/>
        </p:nvSpPr>
        <p:spPr>
          <a:xfrm>
            <a:off x="6349052" y="3799252"/>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46" name="Rectangle 45">
            <a:extLst>
              <a:ext uri="{FF2B5EF4-FFF2-40B4-BE49-F238E27FC236}">
                <a16:creationId xmlns:a16="http://schemas.microsoft.com/office/drawing/2014/main" id="{26C77CA8-C24A-A243-A6C4-1C22E3EF1011}"/>
              </a:ext>
            </a:extLst>
          </p:cNvPr>
          <p:cNvSpPr/>
          <p:nvPr/>
        </p:nvSpPr>
        <p:spPr>
          <a:xfrm>
            <a:off x="7038771" y="3799252"/>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47" name="Rectangle 46">
            <a:extLst>
              <a:ext uri="{FF2B5EF4-FFF2-40B4-BE49-F238E27FC236}">
                <a16:creationId xmlns:a16="http://schemas.microsoft.com/office/drawing/2014/main" id="{D085DEE9-3FCE-6747-A83F-56CD7E48C324}"/>
              </a:ext>
            </a:extLst>
          </p:cNvPr>
          <p:cNvSpPr/>
          <p:nvPr/>
        </p:nvSpPr>
        <p:spPr>
          <a:xfrm>
            <a:off x="7718393" y="3799252"/>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48" name="Rectangle 47">
            <a:extLst>
              <a:ext uri="{FF2B5EF4-FFF2-40B4-BE49-F238E27FC236}">
                <a16:creationId xmlns:a16="http://schemas.microsoft.com/office/drawing/2014/main" id="{8D49ADA5-A4FF-EE41-AB88-11E04E26386F}"/>
              </a:ext>
            </a:extLst>
          </p:cNvPr>
          <p:cNvSpPr/>
          <p:nvPr/>
        </p:nvSpPr>
        <p:spPr>
          <a:xfrm>
            <a:off x="8408112" y="3799252"/>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49" name="Rectangle 48">
            <a:extLst>
              <a:ext uri="{FF2B5EF4-FFF2-40B4-BE49-F238E27FC236}">
                <a16:creationId xmlns:a16="http://schemas.microsoft.com/office/drawing/2014/main" id="{58E9025E-21D4-7743-AF39-4F892D064E6A}"/>
              </a:ext>
            </a:extLst>
          </p:cNvPr>
          <p:cNvSpPr/>
          <p:nvPr/>
        </p:nvSpPr>
        <p:spPr>
          <a:xfrm>
            <a:off x="870839" y="4750472"/>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50" name="Rectangle 49">
            <a:extLst>
              <a:ext uri="{FF2B5EF4-FFF2-40B4-BE49-F238E27FC236}">
                <a16:creationId xmlns:a16="http://schemas.microsoft.com/office/drawing/2014/main" id="{47257F8F-1698-9748-8A01-5017BB826DBA}"/>
              </a:ext>
            </a:extLst>
          </p:cNvPr>
          <p:cNvSpPr/>
          <p:nvPr/>
        </p:nvSpPr>
        <p:spPr>
          <a:xfrm>
            <a:off x="1560558" y="4750472"/>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51" name="Rectangle 50">
            <a:extLst>
              <a:ext uri="{FF2B5EF4-FFF2-40B4-BE49-F238E27FC236}">
                <a16:creationId xmlns:a16="http://schemas.microsoft.com/office/drawing/2014/main" id="{0826BAFE-1436-1944-8DA2-53EA30BA8D8C}"/>
              </a:ext>
            </a:extLst>
          </p:cNvPr>
          <p:cNvSpPr/>
          <p:nvPr/>
        </p:nvSpPr>
        <p:spPr>
          <a:xfrm>
            <a:off x="2250275" y="4750472"/>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52" name="Rectangle 51">
            <a:extLst>
              <a:ext uri="{FF2B5EF4-FFF2-40B4-BE49-F238E27FC236}">
                <a16:creationId xmlns:a16="http://schemas.microsoft.com/office/drawing/2014/main" id="{FAE430BF-D510-994B-B56B-9A87B2D38512}"/>
              </a:ext>
            </a:extLst>
          </p:cNvPr>
          <p:cNvSpPr/>
          <p:nvPr/>
        </p:nvSpPr>
        <p:spPr>
          <a:xfrm>
            <a:off x="2939994" y="4750472"/>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53" name="Rectangle 52">
            <a:extLst>
              <a:ext uri="{FF2B5EF4-FFF2-40B4-BE49-F238E27FC236}">
                <a16:creationId xmlns:a16="http://schemas.microsoft.com/office/drawing/2014/main" id="{B5F4D368-9DCE-7142-8570-B05749612BBF}"/>
              </a:ext>
            </a:extLst>
          </p:cNvPr>
          <p:cNvSpPr/>
          <p:nvPr/>
        </p:nvSpPr>
        <p:spPr>
          <a:xfrm>
            <a:off x="3619616" y="4750472"/>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54" name="Rectangle 53">
            <a:extLst>
              <a:ext uri="{FF2B5EF4-FFF2-40B4-BE49-F238E27FC236}">
                <a16:creationId xmlns:a16="http://schemas.microsoft.com/office/drawing/2014/main" id="{19B95F7D-BFC1-A440-93B0-0D734CD7B488}"/>
              </a:ext>
            </a:extLst>
          </p:cNvPr>
          <p:cNvSpPr/>
          <p:nvPr/>
        </p:nvSpPr>
        <p:spPr>
          <a:xfrm>
            <a:off x="4309335" y="4750472"/>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55" name="Rectangle 54">
            <a:extLst>
              <a:ext uri="{FF2B5EF4-FFF2-40B4-BE49-F238E27FC236}">
                <a16:creationId xmlns:a16="http://schemas.microsoft.com/office/drawing/2014/main" id="{172C568F-EBD9-7F4D-B995-B068A0D28273}"/>
              </a:ext>
            </a:extLst>
          </p:cNvPr>
          <p:cNvSpPr/>
          <p:nvPr/>
        </p:nvSpPr>
        <p:spPr>
          <a:xfrm>
            <a:off x="4971042" y="4747165"/>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56" name="Rectangle 55">
            <a:extLst>
              <a:ext uri="{FF2B5EF4-FFF2-40B4-BE49-F238E27FC236}">
                <a16:creationId xmlns:a16="http://schemas.microsoft.com/office/drawing/2014/main" id="{57A7F49E-0182-5140-8A5C-C843781AC0A6}"/>
              </a:ext>
            </a:extLst>
          </p:cNvPr>
          <p:cNvSpPr/>
          <p:nvPr/>
        </p:nvSpPr>
        <p:spPr>
          <a:xfrm>
            <a:off x="5660761" y="4747165"/>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57" name="Rectangle 56">
            <a:extLst>
              <a:ext uri="{FF2B5EF4-FFF2-40B4-BE49-F238E27FC236}">
                <a16:creationId xmlns:a16="http://schemas.microsoft.com/office/drawing/2014/main" id="{263F175C-F8F5-6344-B38F-3442302E4C62}"/>
              </a:ext>
            </a:extLst>
          </p:cNvPr>
          <p:cNvSpPr/>
          <p:nvPr/>
        </p:nvSpPr>
        <p:spPr>
          <a:xfrm>
            <a:off x="6350478" y="4747165"/>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58" name="Rectangle 57">
            <a:extLst>
              <a:ext uri="{FF2B5EF4-FFF2-40B4-BE49-F238E27FC236}">
                <a16:creationId xmlns:a16="http://schemas.microsoft.com/office/drawing/2014/main" id="{AB939427-0ED1-F043-8465-D1B4C30EE435}"/>
              </a:ext>
            </a:extLst>
          </p:cNvPr>
          <p:cNvSpPr/>
          <p:nvPr/>
        </p:nvSpPr>
        <p:spPr>
          <a:xfrm>
            <a:off x="7040197" y="4747165"/>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59" name="Rectangle 58">
            <a:extLst>
              <a:ext uri="{FF2B5EF4-FFF2-40B4-BE49-F238E27FC236}">
                <a16:creationId xmlns:a16="http://schemas.microsoft.com/office/drawing/2014/main" id="{F60FD7AA-D636-A04A-A0EE-B175C9E20CF0}"/>
              </a:ext>
            </a:extLst>
          </p:cNvPr>
          <p:cNvSpPr/>
          <p:nvPr/>
        </p:nvSpPr>
        <p:spPr>
          <a:xfrm>
            <a:off x="7719819" y="4747165"/>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60" name="Rectangle 59">
            <a:extLst>
              <a:ext uri="{FF2B5EF4-FFF2-40B4-BE49-F238E27FC236}">
                <a16:creationId xmlns:a16="http://schemas.microsoft.com/office/drawing/2014/main" id="{75A964AE-2D73-FD43-881D-9A75C95C8ECC}"/>
              </a:ext>
            </a:extLst>
          </p:cNvPr>
          <p:cNvSpPr/>
          <p:nvPr/>
        </p:nvSpPr>
        <p:spPr>
          <a:xfrm>
            <a:off x="8409538" y="4747165"/>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61" name="Rectangle 60">
            <a:extLst>
              <a:ext uri="{FF2B5EF4-FFF2-40B4-BE49-F238E27FC236}">
                <a16:creationId xmlns:a16="http://schemas.microsoft.com/office/drawing/2014/main" id="{79D3A91D-C260-7F49-AC8D-44AA23C4200F}"/>
              </a:ext>
            </a:extLst>
          </p:cNvPr>
          <p:cNvSpPr/>
          <p:nvPr/>
        </p:nvSpPr>
        <p:spPr>
          <a:xfrm>
            <a:off x="879509" y="5741064"/>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62" name="Rectangle 61">
            <a:extLst>
              <a:ext uri="{FF2B5EF4-FFF2-40B4-BE49-F238E27FC236}">
                <a16:creationId xmlns:a16="http://schemas.microsoft.com/office/drawing/2014/main" id="{33C97D48-9808-E642-AFD8-9148D6B60A17}"/>
              </a:ext>
            </a:extLst>
          </p:cNvPr>
          <p:cNvSpPr/>
          <p:nvPr/>
        </p:nvSpPr>
        <p:spPr>
          <a:xfrm>
            <a:off x="1569228" y="5741064"/>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63" name="Rectangle 62">
            <a:extLst>
              <a:ext uri="{FF2B5EF4-FFF2-40B4-BE49-F238E27FC236}">
                <a16:creationId xmlns:a16="http://schemas.microsoft.com/office/drawing/2014/main" id="{90EA4AC9-4A19-634E-AEDB-BFD21F887614}"/>
              </a:ext>
            </a:extLst>
          </p:cNvPr>
          <p:cNvSpPr/>
          <p:nvPr/>
        </p:nvSpPr>
        <p:spPr>
          <a:xfrm>
            <a:off x="2258945" y="5741064"/>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64" name="Rectangle 63">
            <a:extLst>
              <a:ext uri="{FF2B5EF4-FFF2-40B4-BE49-F238E27FC236}">
                <a16:creationId xmlns:a16="http://schemas.microsoft.com/office/drawing/2014/main" id="{8BD84F47-9602-7946-97D7-2E7EE0469FB7}"/>
              </a:ext>
            </a:extLst>
          </p:cNvPr>
          <p:cNvSpPr/>
          <p:nvPr/>
        </p:nvSpPr>
        <p:spPr>
          <a:xfrm>
            <a:off x="2948664" y="5741064"/>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65" name="Rectangle 64">
            <a:extLst>
              <a:ext uri="{FF2B5EF4-FFF2-40B4-BE49-F238E27FC236}">
                <a16:creationId xmlns:a16="http://schemas.microsoft.com/office/drawing/2014/main" id="{7DBFB53F-19D7-7B41-A697-E348F5F0C922}"/>
              </a:ext>
            </a:extLst>
          </p:cNvPr>
          <p:cNvSpPr/>
          <p:nvPr/>
        </p:nvSpPr>
        <p:spPr>
          <a:xfrm>
            <a:off x="3628286" y="5741064"/>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66" name="Rectangle 65">
            <a:extLst>
              <a:ext uri="{FF2B5EF4-FFF2-40B4-BE49-F238E27FC236}">
                <a16:creationId xmlns:a16="http://schemas.microsoft.com/office/drawing/2014/main" id="{0687D845-8831-BA42-A46C-C1DFA86A99B0}"/>
              </a:ext>
            </a:extLst>
          </p:cNvPr>
          <p:cNvSpPr/>
          <p:nvPr/>
        </p:nvSpPr>
        <p:spPr>
          <a:xfrm>
            <a:off x="4318005" y="5741064"/>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67" name="Rectangle 66">
            <a:extLst>
              <a:ext uri="{FF2B5EF4-FFF2-40B4-BE49-F238E27FC236}">
                <a16:creationId xmlns:a16="http://schemas.microsoft.com/office/drawing/2014/main" id="{00B9DEE5-AB22-A34D-B829-7877F5BBCDAC}"/>
              </a:ext>
            </a:extLst>
          </p:cNvPr>
          <p:cNvSpPr/>
          <p:nvPr/>
        </p:nvSpPr>
        <p:spPr>
          <a:xfrm>
            <a:off x="4979712" y="5737757"/>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68" name="Rectangle 67">
            <a:extLst>
              <a:ext uri="{FF2B5EF4-FFF2-40B4-BE49-F238E27FC236}">
                <a16:creationId xmlns:a16="http://schemas.microsoft.com/office/drawing/2014/main" id="{FB58475C-F739-C644-A475-ED95FC93CDD6}"/>
              </a:ext>
            </a:extLst>
          </p:cNvPr>
          <p:cNvSpPr/>
          <p:nvPr/>
        </p:nvSpPr>
        <p:spPr>
          <a:xfrm>
            <a:off x="5669431" y="5737757"/>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69" name="Rectangle 68">
            <a:extLst>
              <a:ext uri="{FF2B5EF4-FFF2-40B4-BE49-F238E27FC236}">
                <a16:creationId xmlns:a16="http://schemas.microsoft.com/office/drawing/2014/main" id="{6CC664A5-E1F8-5148-B43A-B162D3BC3909}"/>
              </a:ext>
            </a:extLst>
          </p:cNvPr>
          <p:cNvSpPr/>
          <p:nvPr/>
        </p:nvSpPr>
        <p:spPr>
          <a:xfrm>
            <a:off x="6359148" y="5737757"/>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70" name="Rectangle 69">
            <a:extLst>
              <a:ext uri="{FF2B5EF4-FFF2-40B4-BE49-F238E27FC236}">
                <a16:creationId xmlns:a16="http://schemas.microsoft.com/office/drawing/2014/main" id="{15243933-2EE9-3840-B124-A1C091B369B7}"/>
              </a:ext>
            </a:extLst>
          </p:cNvPr>
          <p:cNvSpPr/>
          <p:nvPr/>
        </p:nvSpPr>
        <p:spPr>
          <a:xfrm>
            <a:off x="7048867" y="5737757"/>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71" name="Rectangle 70">
            <a:extLst>
              <a:ext uri="{FF2B5EF4-FFF2-40B4-BE49-F238E27FC236}">
                <a16:creationId xmlns:a16="http://schemas.microsoft.com/office/drawing/2014/main" id="{8C53E3CA-D095-D541-97A7-2CEC7D69D9D8}"/>
              </a:ext>
            </a:extLst>
          </p:cNvPr>
          <p:cNvSpPr/>
          <p:nvPr/>
        </p:nvSpPr>
        <p:spPr>
          <a:xfrm>
            <a:off x="7728489" y="5737757"/>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72" name="Rectangle 71">
            <a:extLst>
              <a:ext uri="{FF2B5EF4-FFF2-40B4-BE49-F238E27FC236}">
                <a16:creationId xmlns:a16="http://schemas.microsoft.com/office/drawing/2014/main" id="{E0FBFE4E-0BDA-FA4E-B9B7-B2E441C6F2B1}"/>
              </a:ext>
            </a:extLst>
          </p:cNvPr>
          <p:cNvSpPr/>
          <p:nvPr/>
        </p:nvSpPr>
        <p:spPr>
          <a:xfrm>
            <a:off x="8418208" y="5737757"/>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73" name="Rectangle 72">
            <a:extLst>
              <a:ext uri="{FF2B5EF4-FFF2-40B4-BE49-F238E27FC236}">
                <a16:creationId xmlns:a16="http://schemas.microsoft.com/office/drawing/2014/main" id="{A3AE5DAF-962C-7744-935D-CFDE528A3055}"/>
              </a:ext>
            </a:extLst>
          </p:cNvPr>
          <p:cNvSpPr/>
          <p:nvPr/>
        </p:nvSpPr>
        <p:spPr>
          <a:xfrm>
            <a:off x="879509" y="2817560"/>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74" name="Rectangle 73">
            <a:extLst>
              <a:ext uri="{FF2B5EF4-FFF2-40B4-BE49-F238E27FC236}">
                <a16:creationId xmlns:a16="http://schemas.microsoft.com/office/drawing/2014/main" id="{15842833-4BA4-ED4B-87D0-C036AD45A3A4}"/>
              </a:ext>
            </a:extLst>
          </p:cNvPr>
          <p:cNvSpPr/>
          <p:nvPr/>
        </p:nvSpPr>
        <p:spPr>
          <a:xfrm>
            <a:off x="1569228" y="2817560"/>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75" name="Rectangle 74">
            <a:extLst>
              <a:ext uri="{FF2B5EF4-FFF2-40B4-BE49-F238E27FC236}">
                <a16:creationId xmlns:a16="http://schemas.microsoft.com/office/drawing/2014/main" id="{B7999E80-90FA-0844-91FB-46FEAF53CCF4}"/>
              </a:ext>
            </a:extLst>
          </p:cNvPr>
          <p:cNvSpPr/>
          <p:nvPr/>
        </p:nvSpPr>
        <p:spPr>
          <a:xfrm>
            <a:off x="2258945" y="2817560"/>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77" name="Rectangle 76">
            <a:extLst>
              <a:ext uri="{FF2B5EF4-FFF2-40B4-BE49-F238E27FC236}">
                <a16:creationId xmlns:a16="http://schemas.microsoft.com/office/drawing/2014/main" id="{643028C6-827B-8F4D-9F92-5E8F5DA6F11B}"/>
              </a:ext>
            </a:extLst>
          </p:cNvPr>
          <p:cNvSpPr/>
          <p:nvPr/>
        </p:nvSpPr>
        <p:spPr>
          <a:xfrm>
            <a:off x="3628286" y="2817560"/>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78" name="Rectangle 77">
            <a:extLst>
              <a:ext uri="{FF2B5EF4-FFF2-40B4-BE49-F238E27FC236}">
                <a16:creationId xmlns:a16="http://schemas.microsoft.com/office/drawing/2014/main" id="{0C1AB736-757A-AA47-86E2-AA28189141FF}"/>
              </a:ext>
            </a:extLst>
          </p:cNvPr>
          <p:cNvSpPr/>
          <p:nvPr/>
        </p:nvSpPr>
        <p:spPr>
          <a:xfrm>
            <a:off x="4318005" y="2817560"/>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79" name="Rectangle 78">
            <a:extLst>
              <a:ext uri="{FF2B5EF4-FFF2-40B4-BE49-F238E27FC236}">
                <a16:creationId xmlns:a16="http://schemas.microsoft.com/office/drawing/2014/main" id="{B1F94D91-628A-9341-9A8E-373A13259A33}"/>
              </a:ext>
            </a:extLst>
          </p:cNvPr>
          <p:cNvSpPr/>
          <p:nvPr/>
        </p:nvSpPr>
        <p:spPr>
          <a:xfrm>
            <a:off x="4979712" y="2814253"/>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80" name="Rectangle 79">
            <a:extLst>
              <a:ext uri="{FF2B5EF4-FFF2-40B4-BE49-F238E27FC236}">
                <a16:creationId xmlns:a16="http://schemas.microsoft.com/office/drawing/2014/main" id="{F0F5120E-0572-8F43-99ED-701792EEB7BB}"/>
              </a:ext>
            </a:extLst>
          </p:cNvPr>
          <p:cNvSpPr/>
          <p:nvPr/>
        </p:nvSpPr>
        <p:spPr>
          <a:xfrm>
            <a:off x="5669431" y="2814253"/>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81" name="Rectangle 80">
            <a:extLst>
              <a:ext uri="{FF2B5EF4-FFF2-40B4-BE49-F238E27FC236}">
                <a16:creationId xmlns:a16="http://schemas.microsoft.com/office/drawing/2014/main" id="{DDCDD22B-81FD-7341-A757-2071194227BB}"/>
              </a:ext>
            </a:extLst>
          </p:cNvPr>
          <p:cNvSpPr/>
          <p:nvPr/>
        </p:nvSpPr>
        <p:spPr>
          <a:xfrm>
            <a:off x="6359148" y="2814253"/>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82" name="Rectangle 81">
            <a:extLst>
              <a:ext uri="{FF2B5EF4-FFF2-40B4-BE49-F238E27FC236}">
                <a16:creationId xmlns:a16="http://schemas.microsoft.com/office/drawing/2014/main" id="{DABD7829-8B08-6548-B8B2-947C7B85B049}"/>
              </a:ext>
            </a:extLst>
          </p:cNvPr>
          <p:cNvSpPr/>
          <p:nvPr/>
        </p:nvSpPr>
        <p:spPr>
          <a:xfrm>
            <a:off x="7048867" y="2814253"/>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83" name="Rectangle 82">
            <a:extLst>
              <a:ext uri="{FF2B5EF4-FFF2-40B4-BE49-F238E27FC236}">
                <a16:creationId xmlns:a16="http://schemas.microsoft.com/office/drawing/2014/main" id="{53E21B59-86CD-E945-AE3A-42B21F878BEF}"/>
              </a:ext>
            </a:extLst>
          </p:cNvPr>
          <p:cNvSpPr/>
          <p:nvPr/>
        </p:nvSpPr>
        <p:spPr>
          <a:xfrm>
            <a:off x="7728489" y="2814253"/>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84" name="Rectangle 83">
            <a:extLst>
              <a:ext uri="{FF2B5EF4-FFF2-40B4-BE49-F238E27FC236}">
                <a16:creationId xmlns:a16="http://schemas.microsoft.com/office/drawing/2014/main" id="{897DF9EE-3CC0-A04A-90FE-C2DE29E67E2F}"/>
              </a:ext>
            </a:extLst>
          </p:cNvPr>
          <p:cNvSpPr/>
          <p:nvPr/>
        </p:nvSpPr>
        <p:spPr>
          <a:xfrm>
            <a:off x="8418208" y="2814253"/>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85" name="Rectangle 84">
            <a:extLst>
              <a:ext uri="{FF2B5EF4-FFF2-40B4-BE49-F238E27FC236}">
                <a16:creationId xmlns:a16="http://schemas.microsoft.com/office/drawing/2014/main" id="{AD337E4C-EAB5-B04B-AC2E-21BECB732B2F}"/>
              </a:ext>
            </a:extLst>
          </p:cNvPr>
          <p:cNvSpPr/>
          <p:nvPr/>
        </p:nvSpPr>
        <p:spPr>
          <a:xfrm>
            <a:off x="5697445" y="1820615"/>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86" name="Rectangle 85">
            <a:extLst>
              <a:ext uri="{FF2B5EF4-FFF2-40B4-BE49-F238E27FC236}">
                <a16:creationId xmlns:a16="http://schemas.microsoft.com/office/drawing/2014/main" id="{AFCB4672-CDB8-B040-BB79-33C0E12225EF}"/>
              </a:ext>
            </a:extLst>
          </p:cNvPr>
          <p:cNvSpPr/>
          <p:nvPr/>
        </p:nvSpPr>
        <p:spPr>
          <a:xfrm>
            <a:off x="6387162" y="1820615"/>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87" name="Rectangle 86">
            <a:extLst>
              <a:ext uri="{FF2B5EF4-FFF2-40B4-BE49-F238E27FC236}">
                <a16:creationId xmlns:a16="http://schemas.microsoft.com/office/drawing/2014/main" id="{EAF403F8-A5B0-4442-88A3-9FE862B44C1D}"/>
              </a:ext>
            </a:extLst>
          </p:cNvPr>
          <p:cNvSpPr/>
          <p:nvPr/>
        </p:nvSpPr>
        <p:spPr>
          <a:xfrm>
            <a:off x="7076881" y="1820615"/>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88" name="Rectangle 87">
            <a:extLst>
              <a:ext uri="{FF2B5EF4-FFF2-40B4-BE49-F238E27FC236}">
                <a16:creationId xmlns:a16="http://schemas.microsoft.com/office/drawing/2014/main" id="{8575F588-27E6-5F40-AB3D-B9E658EF5CA7}"/>
              </a:ext>
            </a:extLst>
          </p:cNvPr>
          <p:cNvSpPr/>
          <p:nvPr/>
        </p:nvSpPr>
        <p:spPr>
          <a:xfrm>
            <a:off x="7756503" y="1820615"/>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2" name="Oval 1">
            <a:extLst>
              <a:ext uri="{FF2B5EF4-FFF2-40B4-BE49-F238E27FC236}">
                <a16:creationId xmlns:a16="http://schemas.microsoft.com/office/drawing/2014/main" id="{46ADE88B-E62F-4E46-B118-D651803E4061}"/>
              </a:ext>
            </a:extLst>
          </p:cNvPr>
          <p:cNvSpPr/>
          <p:nvPr/>
        </p:nvSpPr>
        <p:spPr>
          <a:xfrm rot="945241">
            <a:off x="4946662" y="1787564"/>
            <a:ext cx="626192" cy="911567"/>
          </a:xfrm>
          <a:prstGeom prst="ellipse">
            <a:avLst/>
          </a:prstGeom>
          <a:solidFill>
            <a:srgbClr val="FFFF00">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30D1AB60-B9D3-5847-BB73-EA3004CA4F99}"/>
              </a:ext>
            </a:extLst>
          </p:cNvPr>
          <p:cNvSpPr/>
          <p:nvPr/>
        </p:nvSpPr>
        <p:spPr>
          <a:xfrm>
            <a:off x="8446222" y="1820615"/>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28" name="Rectangle 27">
            <a:extLst>
              <a:ext uri="{FF2B5EF4-FFF2-40B4-BE49-F238E27FC236}">
                <a16:creationId xmlns:a16="http://schemas.microsoft.com/office/drawing/2014/main" id="{5C8B8370-915E-1E4A-B9F7-32BC92CCE285}"/>
              </a:ext>
            </a:extLst>
          </p:cNvPr>
          <p:cNvSpPr/>
          <p:nvPr/>
        </p:nvSpPr>
        <p:spPr>
          <a:xfrm>
            <a:off x="4997628" y="1839816"/>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00B050"/>
                </a:solidFill>
              </a:rPr>
              <a:t>✓</a:t>
            </a:r>
            <a:endParaRPr lang="en-US" b="1" dirty="0">
              <a:solidFill>
                <a:srgbClr val="00B050"/>
              </a:solidFill>
            </a:endParaRPr>
          </a:p>
        </p:txBody>
      </p:sp>
      <p:sp>
        <p:nvSpPr>
          <p:cNvPr id="90" name="Oval 89">
            <a:extLst>
              <a:ext uri="{FF2B5EF4-FFF2-40B4-BE49-F238E27FC236}">
                <a16:creationId xmlns:a16="http://schemas.microsoft.com/office/drawing/2014/main" id="{EA6A5997-22DA-F34D-AF7A-D354B4967A50}"/>
              </a:ext>
            </a:extLst>
          </p:cNvPr>
          <p:cNvSpPr/>
          <p:nvPr/>
        </p:nvSpPr>
        <p:spPr>
          <a:xfrm rot="945241">
            <a:off x="2862096" y="2789967"/>
            <a:ext cx="626192" cy="911567"/>
          </a:xfrm>
          <a:prstGeom prst="ellipse">
            <a:avLst/>
          </a:prstGeom>
          <a:solidFill>
            <a:srgbClr val="FFFF00">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37EB59D-3733-A243-BE40-EFC8E8D6D706}"/>
              </a:ext>
            </a:extLst>
          </p:cNvPr>
          <p:cNvSpPr/>
          <p:nvPr/>
        </p:nvSpPr>
        <p:spPr>
          <a:xfrm>
            <a:off x="2920652" y="2869342"/>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00B050"/>
                </a:solidFill>
              </a:rPr>
              <a:t>✓</a:t>
            </a:r>
            <a:endParaRPr lang="en-US" b="1" dirty="0">
              <a:solidFill>
                <a:srgbClr val="00B050"/>
              </a:solidFill>
            </a:endParaRPr>
          </a:p>
        </p:txBody>
      </p:sp>
    </p:spTree>
    <p:extLst>
      <p:ext uri="{BB962C8B-B14F-4D97-AF65-F5344CB8AC3E}">
        <p14:creationId xmlns:p14="http://schemas.microsoft.com/office/powerpoint/2010/main" val="172850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8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8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8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4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49"/>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50"/>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52"/>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5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54"/>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55"/>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56"/>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5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58"/>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59"/>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60"/>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61"/>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62"/>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63"/>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64"/>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65"/>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66"/>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67"/>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68"/>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69"/>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70"/>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71"/>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7" grpId="0"/>
      <p:bldP spid="78" grpId="0"/>
      <p:bldP spid="79" grpId="0"/>
      <p:bldP spid="80" grpId="0"/>
      <p:bldP spid="81" grpId="0"/>
      <p:bldP spid="82" grpId="0"/>
      <p:bldP spid="83" grpId="0"/>
      <p:bldP spid="84" grpId="0"/>
      <p:bldP spid="85" grpId="0"/>
      <p:bldP spid="86" grpId="0"/>
      <p:bldP spid="87" grpId="0"/>
      <p:bldP spid="88" grpId="0"/>
      <p:bldP spid="2" grpId="0" animBg="1"/>
      <p:bldP spid="89" grpId="0"/>
      <p:bldP spid="28" grpId="0"/>
      <p:bldP spid="90" grpId="0" animBg="1"/>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2775238-609E-D345-86BD-744F2D5D4632}"/>
              </a:ext>
            </a:extLst>
          </p:cNvPr>
          <p:cNvPicPr>
            <a:picLocks noChangeAspect="1"/>
          </p:cNvPicPr>
          <p:nvPr/>
        </p:nvPicPr>
        <p:blipFill>
          <a:blip r:embed="rId2"/>
          <a:stretch>
            <a:fillRect/>
          </a:stretch>
        </p:blipFill>
        <p:spPr>
          <a:xfrm>
            <a:off x="0" y="571500"/>
            <a:ext cx="9144000" cy="5715000"/>
          </a:xfrm>
          <a:prstGeom prst="rect">
            <a:avLst/>
          </a:prstGeom>
        </p:spPr>
      </p:pic>
    </p:spTree>
    <p:extLst>
      <p:ext uri="{BB962C8B-B14F-4D97-AF65-F5344CB8AC3E}">
        <p14:creationId xmlns:p14="http://schemas.microsoft.com/office/powerpoint/2010/main" val="3750267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8344BA1-CF0F-2344-AD8C-3AB69B0A24AE}"/>
              </a:ext>
            </a:extLst>
          </p:cNvPr>
          <p:cNvSpPr/>
          <p:nvPr/>
        </p:nvSpPr>
        <p:spPr>
          <a:xfrm>
            <a:off x="299141" y="1872560"/>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Calculate average within-phase </a:t>
            </a:r>
          </a:p>
          <a:p>
            <a:pPr algn="r"/>
            <a:r>
              <a:rPr lang="en-US" dirty="0"/>
              <a:t>Variance of Gaussian Similarity</a:t>
            </a:r>
          </a:p>
        </p:txBody>
      </p:sp>
      <p:sp>
        <p:nvSpPr>
          <p:cNvPr id="6" name="Rectangle 5">
            <a:extLst>
              <a:ext uri="{FF2B5EF4-FFF2-40B4-BE49-F238E27FC236}">
                <a16:creationId xmlns:a16="http://schemas.microsoft.com/office/drawing/2014/main" id="{1A8D44FB-EEBA-CC46-A327-A2A48E8C66C8}"/>
              </a:ext>
            </a:extLst>
          </p:cNvPr>
          <p:cNvSpPr/>
          <p:nvPr/>
        </p:nvSpPr>
        <p:spPr>
          <a:xfrm>
            <a:off x="299144" y="25986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Moving Window Correlations</a:t>
            </a:r>
          </a:p>
        </p:txBody>
      </p:sp>
      <p:sp>
        <p:nvSpPr>
          <p:cNvPr id="7" name="Rectangle 6">
            <a:extLst>
              <a:ext uri="{FF2B5EF4-FFF2-40B4-BE49-F238E27FC236}">
                <a16:creationId xmlns:a16="http://schemas.microsoft.com/office/drawing/2014/main" id="{32F2253E-7B4B-C24A-B8A9-C53668919254}"/>
              </a:ext>
            </a:extLst>
          </p:cNvPr>
          <p:cNvSpPr/>
          <p:nvPr/>
        </p:nvSpPr>
        <p:spPr>
          <a:xfrm>
            <a:off x="299141" y="1055101"/>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Gaussian Similarity between all</a:t>
            </a:r>
          </a:p>
          <a:p>
            <a:pPr algn="r"/>
            <a:r>
              <a:rPr lang="en-US" dirty="0"/>
              <a:t>possible phases for different k</a:t>
            </a:r>
          </a:p>
        </p:txBody>
      </p:sp>
      <p:sp>
        <p:nvSpPr>
          <p:cNvPr id="8" name="Rectangle 7">
            <a:extLst>
              <a:ext uri="{FF2B5EF4-FFF2-40B4-BE49-F238E27FC236}">
                <a16:creationId xmlns:a16="http://schemas.microsoft.com/office/drawing/2014/main" id="{97EE7449-2CD8-CC42-93BA-14D1F86C751F}"/>
              </a:ext>
            </a:extLst>
          </p:cNvPr>
          <p:cNvSpPr/>
          <p:nvPr/>
        </p:nvSpPr>
        <p:spPr>
          <a:xfrm>
            <a:off x="299143" y="259869"/>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1</a:t>
            </a:r>
          </a:p>
        </p:txBody>
      </p:sp>
      <p:sp>
        <p:nvSpPr>
          <p:cNvPr id="9" name="Rectangle 8">
            <a:extLst>
              <a:ext uri="{FF2B5EF4-FFF2-40B4-BE49-F238E27FC236}">
                <a16:creationId xmlns:a16="http://schemas.microsoft.com/office/drawing/2014/main" id="{4E9A663A-B5FC-8349-95B1-697C5D65F24A}"/>
              </a:ext>
            </a:extLst>
          </p:cNvPr>
          <p:cNvSpPr/>
          <p:nvPr/>
        </p:nvSpPr>
        <p:spPr>
          <a:xfrm>
            <a:off x="299142" y="1064367"/>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2</a:t>
            </a:r>
          </a:p>
        </p:txBody>
      </p:sp>
      <p:sp>
        <p:nvSpPr>
          <p:cNvPr id="10" name="Rectangle 9">
            <a:extLst>
              <a:ext uri="{FF2B5EF4-FFF2-40B4-BE49-F238E27FC236}">
                <a16:creationId xmlns:a16="http://schemas.microsoft.com/office/drawing/2014/main" id="{E1F27560-23C9-BB49-8DC9-099F803C7978}"/>
              </a:ext>
            </a:extLst>
          </p:cNvPr>
          <p:cNvSpPr/>
          <p:nvPr/>
        </p:nvSpPr>
        <p:spPr>
          <a:xfrm>
            <a:off x="299141" y="266456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Repeat steps 1 and 2 for 1000 </a:t>
            </a:r>
          </a:p>
          <a:p>
            <a:pPr algn="r"/>
            <a:r>
              <a:rPr lang="en-US" dirty="0"/>
              <a:t>permuted data sets</a:t>
            </a:r>
          </a:p>
        </p:txBody>
      </p:sp>
      <p:sp>
        <p:nvSpPr>
          <p:cNvPr id="11" name="Rectangle 10">
            <a:extLst>
              <a:ext uri="{FF2B5EF4-FFF2-40B4-BE49-F238E27FC236}">
                <a16:creationId xmlns:a16="http://schemas.microsoft.com/office/drawing/2014/main" id="{76014FDD-C2EB-4748-BD8D-197B36DF09E6}"/>
              </a:ext>
            </a:extLst>
          </p:cNvPr>
          <p:cNvSpPr/>
          <p:nvPr/>
        </p:nvSpPr>
        <p:spPr>
          <a:xfrm>
            <a:off x="299142" y="1864783"/>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3</a:t>
            </a:r>
          </a:p>
        </p:txBody>
      </p:sp>
      <p:sp>
        <p:nvSpPr>
          <p:cNvPr id="12" name="Rectangle 11">
            <a:extLst>
              <a:ext uri="{FF2B5EF4-FFF2-40B4-BE49-F238E27FC236}">
                <a16:creationId xmlns:a16="http://schemas.microsoft.com/office/drawing/2014/main" id="{401CF70F-2AE1-364E-9404-3440238D584C}"/>
              </a:ext>
            </a:extLst>
          </p:cNvPr>
          <p:cNvSpPr/>
          <p:nvPr/>
        </p:nvSpPr>
        <p:spPr>
          <a:xfrm>
            <a:off x="291518" y="3465689"/>
            <a:ext cx="4472940" cy="7315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Perform the variance test</a:t>
            </a:r>
          </a:p>
        </p:txBody>
      </p:sp>
      <p:sp>
        <p:nvSpPr>
          <p:cNvPr id="13" name="Rectangle 12">
            <a:extLst>
              <a:ext uri="{FF2B5EF4-FFF2-40B4-BE49-F238E27FC236}">
                <a16:creationId xmlns:a16="http://schemas.microsoft.com/office/drawing/2014/main" id="{2451AA29-480E-D34D-B948-EDB686902222}"/>
              </a:ext>
            </a:extLst>
          </p:cNvPr>
          <p:cNvSpPr/>
          <p:nvPr/>
        </p:nvSpPr>
        <p:spPr>
          <a:xfrm>
            <a:off x="299141" y="4263983"/>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Perform the variance drop test</a:t>
            </a:r>
          </a:p>
        </p:txBody>
      </p:sp>
      <p:sp>
        <p:nvSpPr>
          <p:cNvPr id="14" name="Rectangle 13">
            <a:extLst>
              <a:ext uri="{FF2B5EF4-FFF2-40B4-BE49-F238E27FC236}">
                <a16:creationId xmlns:a16="http://schemas.microsoft.com/office/drawing/2014/main" id="{A09DB90A-5071-1540-9641-B086611833A5}"/>
              </a:ext>
            </a:extLst>
          </p:cNvPr>
          <p:cNvSpPr/>
          <p:nvPr/>
        </p:nvSpPr>
        <p:spPr>
          <a:xfrm>
            <a:off x="299142" y="2680515"/>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4</a:t>
            </a:r>
          </a:p>
        </p:txBody>
      </p:sp>
      <p:sp>
        <p:nvSpPr>
          <p:cNvPr id="15" name="Rectangle 14">
            <a:extLst>
              <a:ext uri="{FF2B5EF4-FFF2-40B4-BE49-F238E27FC236}">
                <a16:creationId xmlns:a16="http://schemas.microsoft.com/office/drawing/2014/main" id="{80026C5E-5ED2-7A4F-9775-C8CD1FC598E1}"/>
              </a:ext>
            </a:extLst>
          </p:cNvPr>
          <p:cNvSpPr/>
          <p:nvPr/>
        </p:nvSpPr>
        <p:spPr>
          <a:xfrm>
            <a:off x="291519" y="3475429"/>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5</a:t>
            </a:r>
          </a:p>
        </p:txBody>
      </p:sp>
      <p:sp>
        <p:nvSpPr>
          <p:cNvPr id="19" name="Rectangle 18">
            <a:extLst>
              <a:ext uri="{FF2B5EF4-FFF2-40B4-BE49-F238E27FC236}">
                <a16:creationId xmlns:a16="http://schemas.microsoft.com/office/drawing/2014/main" id="{F7D6AC06-5DD2-F848-85B8-FE784173AB82}"/>
              </a:ext>
            </a:extLst>
          </p:cNvPr>
          <p:cNvSpPr/>
          <p:nvPr/>
        </p:nvSpPr>
        <p:spPr>
          <a:xfrm>
            <a:off x="299141" y="5055992"/>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Declare significance if either the </a:t>
            </a:r>
          </a:p>
          <a:p>
            <a:pPr algn="r"/>
            <a:r>
              <a:rPr lang="en-US" dirty="0"/>
              <a:t>variance or variance drop tests passes</a:t>
            </a:r>
          </a:p>
        </p:txBody>
      </p:sp>
      <p:sp>
        <p:nvSpPr>
          <p:cNvPr id="18" name="Rectangle 17">
            <a:extLst>
              <a:ext uri="{FF2B5EF4-FFF2-40B4-BE49-F238E27FC236}">
                <a16:creationId xmlns:a16="http://schemas.microsoft.com/office/drawing/2014/main" id="{ED2123FD-8BBB-654F-86F9-E04997A0F8EB}"/>
              </a:ext>
            </a:extLst>
          </p:cNvPr>
          <p:cNvSpPr/>
          <p:nvPr/>
        </p:nvSpPr>
        <p:spPr>
          <a:xfrm>
            <a:off x="291519" y="4266495"/>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6</a:t>
            </a:r>
          </a:p>
        </p:txBody>
      </p:sp>
      <p:sp>
        <p:nvSpPr>
          <p:cNvPr id="20" name="Rectangle 19">
            <a:extLst>
              <a:ext uri="{FF2B5EF4-FFF2-40B4-BE49-F238E27FC236}">
                <a16:creationId xmlns:a16="http://schemas.microsoft.com/office/drawing/2014/main" id="{14CDAC0C-0444-0443-8CAF-610241E57715}"/>
              </a:ext>
            </a:extLst>
          </p:cNvPr>
          <p:cNvSpPr/>
          <p:nvPr/>
        </p:nvSpPr>
        <p:spPr>
          <a:xfrm>
            <a:off x="299141" y="5853027"/>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Keep k of minimum penalized </a:t>
            </a:r>
          </a:p>
          <a:p>
            <a:pPr algn="r"/>
            <a:r>
              <a:rPr lang="en-US" dirty="0"/>
              <a:t>average within-phase variance</a:t>
            </a:r>
          </a:p>
        </p:txBody>
      </p:sp>
      <p:sp>
        <p:nvSpPr>
          <p:cNvPr id="21" name="Rectangle 20">
            <a:extLst>
              <a:ext uri="{FF2B5EF4-FFF2-40B4-BE49-F238E27FC236}">
                <a16:creationId xmlns:a16="http://schemas.microsoft.com/office/drawing/2014/main" id="{93434659-CB4C-0442-A437-34CCDE6F8F9D}"/>
              </a:ext>
            </a:extLst>
          </p:cNvPr>
          <p:cNvSpPr/>
          <p:nvPr/>
        </p:nvSpPr>
        <p:spPr>
          <a:xfrm>
            <a:off x="291519" y="5061960"/>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7</a:t>
            </a:r>
          </a:p>
        </p:txBody>
      </p:sp>
      <p:sp>
        <p:nvSpPr>
          <p:cNvPr id="17" name="Rectangle 16">
            <a:extLst>
              <a:ext uri="{FF2B5EF4-FFF2-40B4-BE49-F238E27FC236}">
                <a16:creationId xmlns:a16="http://schemas.microsoft.com/office/drawing/2014/main" id="{C8BFA8C0-D7EC-4648-B715-BA90EBAE2F6B}"/>
              </a:ext>
            </a:extLst>
          </p:cNvPr>
          <p:cNvSpPr/>
          <p:nvPr/>
        </p:nvSpPr>
        <p:spPr>
          <a:xfrm>
            <a:off x="291518" y="5860252"/>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8</a:t>
            </a:r>
          </a:p>
        </p:txBody>
      </p:sp>
    </p:spTree>
    <p:extLst>
      <p:ext uri="{BB962C8B-B14F-4D97-AF65-F5344CB8AC3E}">
        <p14:creationId xmlns:p14="http://schemas.microsoft.com/office/powerpoint/2010/main" val="1880843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02EF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09A2D8-8F22-9146-8B5A-B10FBC24C1DB}"/>
              </a:ext>
            </a:extLst>
          </p:cNvPr>
          <p:cNvSpPr/>
          <p:nvPr/>
        </p:nvSpPr>
        <p:spPr>
          <a:xfrm>
            <a:off x="339365" y="622169"/>
            <a:ext cx="8606672" cy="5797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latin typeface="Helvetica" pitchFamily="2" charset="0"/>
              </a:rPr>
              <a:t>Correlations within a phase should be homogeneous</a:t>
            </a:r>
          </a:p>
        </p:txBody>
      </p:sp>
      <p:sp>
        <p:nvSpPr>
          <p:cNvPr id="2" name="Rectangle 1">
            <a:extLst>
              <a:ext uri="{FF2B5EF4-FFF2-40B4-BE49-F238E27FC236}">
                <a16:creationId xmlns:a16="http://schemas.microsoft.com/office/drawing/2014/main" id="{A5C5F46D-7FAF-524D-A168-675C99284955}"/>
              </a:ext>
            </a:extLst>
          </p:cNvPr>
          <p:cNvSpPr/>
          <p:nvPr/>
        </p:nvSpPr>
        <p:spPr>
          <a:xfrm>
            <a:off x="1170878" y="5274527"/>
            <a:ext cx="6880302" cy="1326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*Compared to permuted time series</a:t>
            </a:r>
          </a:p>
        </p:txBody>
      </p:sp>
    </p:spTree>
    <p:extLst>
      <p:ext uri="{BB962C8B-B14F-4D97-AF65-F5344CB8AC3E}">
        <p14:creationId xmlns:p14="http://schemas.microsoft.com/office/powerpoint/2010/main" val="6240078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8344BA1-CF0F-2344-AD8C-3AB69B0A24AE}"/>
              </a:ext>
            </a:extLst>
          </p:cNvPr>
          <p:cNvSpPr/>
          <p:nvPr/>
        </p:nvSpPr>
        <p:spPr>
          <a:xfrm>
            <a:off x="299141" y="1872560"/>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Calculate average within-phase </a:t>
            </a:r>
          </a:p>
          <a:p>
            <a:pPr algn="r"/>
            <a:r>
              <a:rPr lang="en-US" dirty="0"/>
              <a:t>Variance of Gaussian Similarity</a:t>
            </a:r>
          </a:p>
        </p:txBody>
      </p:sp>
      <p:sp>
        <p:nvSpPr>
          <p:cNvPr id="6" name="Rectangle 5">
            <a:extLst>
              <a:ext uri="{FF2B5EF4-FFF2-40B4-BE49-F238E27FC236}">
                <a16:creationId xmlns:a16="http://schemas.microsoft.com/office/drawing/2014/main" id="{1A8D44FB-EEBA-CC46-A327-A2A48E8C66C8}"/>
              </a:ext>
            </a:extLst>
          </p:cNvPr>
          <p:cNvSpPr/>
          <p:nvPr/>
        </p:nvSpPr>
        <p:spPr>
          <a:xfrm>
            <a:off x="299144" y="25986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Moving Window Correlations</a:t>
            </a:r>
          </a:p>
        </p:txBody>
      </p:sp>
      <p:sp>
        <p:nvSpPr>
          <p:cNvPr id="7" name="Rectangle 6">
            <a:extLst>
              <a:ext uri="{FF2B5EF4-FFF2-40B4-BE49-F238E27FC236}">
                <a16:creationId xmlns:a16="http://schemas.microsoft.com/office/drawing/2014/main" id="{32F2253E-7B4B-C24A-B8A9-C53668919254}"/>
              </a:ext>
            </a:extLst>
          </p:cNvPr>
          <p:cNvSpPr/>
          <p:nvPr/>
        </p:nvSpPr>
        <p:spPr>
          <a:xfrm>
            <a:off x="299141" y="1055101"/>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Gaussian Similarity between all</a:t>
            </a:r>
          </a:p>
          <a:p>
            <a:pPr algn="r"/>
            <a:r>
              <a:rPr lang="en-US" dirty="0"/>
              <a:t>possible phases for different k</a:t>
            </a:r>
          </a:p>
        </p:txBody>
      </p:sp>
      <p:sp>
        <p:nvSpPr>
          <p:cNvPr id="8" name="Rectangle 7">
            <a:extLst>
              <a:ext uri="{FF2B5EF4-FFF2-40B4-BE49-F238E27FC236}">
                <a16:creationId xmlns:a16="http://schemas.microsoft.com/office/drawing/2014/main" id="{97EE7449-2CD8-CC42-93BA-14D1F86C751F}"/>
              </a:ext>
            </a:extLst>
          </p:cNvPr>
          <p:cNvSpPr/>
          <p:nvPr/>
        </p:nvSpPr>
        <p:spPr>
          <a:xfrm>
            <a:off x="299143" y="259869"/>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1</a:t>
            </a:r>
          </a:p>
        </p:txBody>
      </p:sp>
      <p:sp>
        <p:nvSpPr>
          <p:cNvPr id="9" name="Rectangle 8">
            <a:extLst>
              <a:ext uri="{FF2B5EF4-FFF2-40B4-BE49-F238E27FC236}">
                <a16:creationId xmlns:a16="http://schemas.microsoft.com/office/drawing/2014/main" id="{4E9A663A-B5FC-8349-95B1-697C5D65F24A}"/>
              </a:ext>
            </a:extLst>
          </p:cNvPr>
          <p:cNvSpPr/>
          <p:nvPr/>
        </p:nvSpPr>
        <p:spPr>
          <a:xfrm>
            <a:off x="299142" y="1064367"/>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2</a:t>
            </a:r>
          </a:p>
        </p:txBody>
      </p:sp>
      <p:sp>
        <p:nvSpPr>
          <p:cNvPr id="10" name="Rectangle 9">
            <a:extLst>
              <a:ext uri="{FF2B5EF4-FFF2-40B4-BE49-F238E27FC236}">
                <a16:creationId xmlns:a16="http://schemas.microsoft.com/office/drawing/2014/main" id="{E1F27560-23C9-BB49-8DC9-099F803C7978}"/>
              </a:ext>
            </a:extLst>
          </p:cNvPr>
          <p:cNvSpPr/>
          <p:nvPr/>
        </p:nvSpPr>
        <p:spPr>
          <a:xfrm>
            <a:off x="299141" y="266456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Repeat steps 1 and 2 for 1000 </a:t>
            </a:r>
          </a:p>
          <a:p>
            <a:pPr algn="r"/>
            <a:r>
              <a:rPr lang="en-US" dirty="0"/>
              <a:t>permuted data sets</a:t>
            </a:r>
          </a:p>
        </p:txBody>
      </p:sp>
      <p:sp>
        <p:nvSpPr>
          <p:cNvPr id="11" name="Rectangle 10">
            <a:extLst>
              <a:ext uri="{FF2B5EF4-FFF2-40B4-BE49-F238E27FC236}">
                <a16:creationId xmlns:a16="http://schemas.microsoft.com/office/drawing/2014/main" id="{76014FDD-C2EB-4748-BD8D-197B36DF09E6}"/>
              </a:ext>
            </a:extLst>
          </p:cNvPr>
          <p:cNvSpPr/>
          <p:nvPr/>
        </p:nvSpPr>
        <p:spPr>
          <a:xfrm>
            <a:off x="299142" y="1864783"/>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3</a:t>
            </a:r>
          </a:p>
        </p:txBody>
      </p:sp>
      <p:sp>
        <p:nvSpPr>
          <p:cNvPr id="12" name="Rectangle 11">
            <a:extLst>
              <a:ext uri="{FF2B5EF4-FFF2-40B4-BE49-F238E27FC236}">
                <a16:creationId xmlns:a16="http://schemas.microsoft.com/office/drawing/2014/main" id="{401CF70F-2AE1-364E-9404-3440238D584C}"/>
              </a:ext>
            </a:extLst>
          </p:cNvPr>
          <p:cNvSpPr/>
          <p:nvPr/>
        </p:nvSpPr>
        <p:spPr>
          <a:xfrm>
            <a:off x="291518" y="3465689"/>
            <a:ext cx="4472940" cy="7315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Perform the variance test</a:t>
            </a:r>
          </a:p>
        </p:txBody>
      </p:sp>
      <p:sp>
        <p:nvSpPr>
          <p:cNvPr id="13" name="Rectangle 12">
            <a:extLst>
              <a:ext uri="{FF2B5EF4-FFF2-40B4-BE49-F238E27FC236}">
                <a16:creationId xmlns:a16="http://schemas.microsoft.com/office/drawing/2014/main" id="{2451AA29-480E-D34D-B948-EDB686902222}"/>
              </a:ext>
            </a:extLst>
          </p:cNvPr>
          <p:cNvSpPr/>
          <p:nvPr/>
        </p:nvSpPr>
        <p:spPr>
          <a:xfrm>
            <a:off x="299141" y="4263983"/>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Perform the variance drop test</a:t>
            </a:r>
          </a:p>
        </p:txBody>
      </p:sp>
      <p:sp>
        <p:nvSpPr>
          <p:cNvPr id="14" name="Rectangle 13">
            <a:extLst>
              <a:ext uri="{FF2B5EF4-FFF2-40B4-BE49-F238E27FC236}">
                <a16:creationId xmlns:a16="http://schemas.microsoft.com/office/drawing/2014/main" id="{A09DB90A-5071-1540-9641-B086611833A5}"/>
              </a:ext>
            </a:extLst>
          </p:cNvPr>
          <p:cNvSpPr/>
          <p:nvPr/>
        </p:nvSpPr>
        <p:spPr>
          <a:xfrm>
            <a:off x="299142" y="2680515"/>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4</a:t>
            </a:r>
          </a:p>
        </p:txBody>
      </p:sp>
      <p:sp>
        <p:nvSpPr>
          <p:cNvPr id="15" name="Rectangle 14">
            <a:extLst>
              <a:ext uri="{FF2B5EF4-FFF2-40B4-BE49-F238E27FC236}">
                <a16:creationId xmlns:a16="http://schemas.microsoft.com/office/drawing/2014/main" id="{80026C5E-5ED2-7A4F-9775-C8CD1FC598E1}"/>
              </a:ext>
            </a:extLst>
          </p:cNvPr>
          <p:cNvSpPr/>
          <p:nvPr/>
        </p:nvSpPr>
        <p:spPr>
          <a:xfrm>
            <a:off x="291519" y="3475429"/>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5</a:t>
            </a:r>
          </a:p>
        </p:txBody>
      </p:sp>
      <p:sp>
        <p:nvSpPr>
          <p:cNvPr id="19" name="Rectangle 18">
            <a:extLst>
              <a:ext uri="{FF2B5EF4-FFF2-40B4-BE49-F238E27FC236}">
                <a16:creationId xmlns:a16="http://schemas.microsoft.com/office/drawing/2014/main" id="{F7D6AC06-5DD2-F848-85B8-FE784173AB82}"/>
              </a:ext>
            </a:extLst>
          </p:cNvPr>
          <p:cNvSpPr/>
          <p:nvPr/>
        </p:nvSpPr>
        <p:spPr>
          <a:xfrm>
            <a:off x="299141" y="5055992"/>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Declare significance if either the </a:t>
            </a:r>
          </a:p>
          <a:p>
            <a:pPr algn="r"/>
            <a:r>
              <a:rPr lang="en-US" dirty="0"/>
              <a:t>variance or variance drop tests passes</a:t>
            </a:r>
          </a:p>
        </p:txBody>
      </p:sp>
      <p:sp>
        <p:nvSpPr>
          <p:cNvPr id="18" name="Rectangle 17">
            <a:extLst>
              <a:ext uri="{FF2B5EF4-FFF2-40B4-BE49-F238E27FC236}">
                <a16:creationId xmlns:a16="http://schemas.microsoft.com/office/drawing/2014/main" id="{ED2123FD-8BBB-654F-86F9-E04997A0F8EB}"/>
              </a:ext>
            </a:extLst>
          </p:cNvPr>
          <p:cNvSpPr/>
          <p:nvPr/>
        </p:nvSpPr>
        <p:spPr>
          <a:xfrm>
            <a:off x="291519" y="4266495"/>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6</a:t>
            </a:r>
          </a:p>
        </p:txBody>
      </p:sp>
      <p:sp>
        <p:nvSpPr>
          <p:cNvPr id="20" name="Rectangle 19">
            <a:extLst>
              <a:ext uri="{FF2B5EF4-FFF2-40B4-BE49-F238E27FC236}">
                <a16:creationId xmlns:a16="http://schemas.microsoft.com/office/drawing/2014/main" id="{14CDAC0C-0444-0443-8CAF-610241E57715}"/>
              </a:ext>
            </a:extLst>
          </p:cNvPr>
          <p:cNvSpPr/>
          <p:nvPr/>
        </p:nvSpPr>
        <p:spPr>
          <a:xfrm>
            <a:off x="299141" y="5853027"/>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Keep k of minimum penalized </a:t>
            </a:r>
          </a:p>
          <a:p>
            <a:pPr algn="r"/>
            <a:r>
              <a:rPr lang="en-US" dirty="0"/>
              <a:t>average within-phase variance</a:t>
            </a:r>
          </a:p>
        </p:txBody>
      </p:sp>
      <p:sp>
        <p:nvSpPr>
          <p:cNvPr id="21" name="Rectangle 20">
            <a:extLst>
              <a:ext uri="{FF2B5EF4-FFF2-40B4-BE49-F238E27FC236}">
                <a16:creationId xmlns:a16="http://schemas.microsoft.com/office/drawing/2014/main" id="{93434659-CB4C-0442-A437-34CCDE6F8F9D}"/>
              </a:ext>
            </a:extLst>
          </p:cNvPr>
          <p:cNvSpPr/>
          <p:nvPr/>
        </p:nvSpPr>
        <p:spPr>
          <a:xfrm>
            <a:off x="291519" y="5061960"/>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7</a:t>
            </a:r>
          </a:p>
        </p:txBody>
      </p:sp>
      <p:sp>
        <p:nvSpPr>
          <p:cNvPr id="17" name="Rectangle 16">
            <a:extLst>
              <a:ext uri="{FF2B5EF4-FFF2-40B4-BE49-F238E27FC236}">
                <a16:creationId xmlns:a16="http://schemas.microsoft.com/office/drawing/2014/main" id="{C8BFA8C0-D7EC-4648-B715-BA90EBAE2F6B}"/>
              </a:ext>
            </a:extLst>
          </p:cNvPr>
          <p:cNvSpPr/>
          <p:nvPr/>
        </p:nvSpPr>
        <p:spPr>
          <a:xfrm>
            <a:off x="291518" y="5860252"/>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8</a:t>
            </a:r>
          </a:p>
        </p:txBody>
      </p:sp>
      <p:grpSp>
        <p:nvGrpSpPr>
          <p:cNvPr id="26" name="Group 25">
            <a:extLst>
              <a:ext uri="{FF2B5EF4-FFF2-40B4-BE49-F238E27FC236}">
                <a16:creationId xmlns:a16="http://schemas.microsoft.com/office/drawing/2014/main" id="{3DE8F1F5-062B-5042-8DEE-FCFE6020C872}"/>
              </a:ext>
            </a:extLst>
          </p:cNvPr>
          <p:cNvGrpSpPr/>
          <p:nvPr/>
        </p:nvGrpSpPr>
        <p:grpSpPr>
          <a:xfrm>
            <a:off x="5076332" y="3366509"/>
            <a:ext cx="3916840" cy="949359"/>
            <a:chOff x="5010344" y="480768"/>
            <a:chExt cx="3916840" cy="949359"/>
          </a:xfrm>
        </p:grpSpPr>
        <p:sp>
          <p:nvSpPr>
            <p:cNvPr id="3" name="Rectangle 2">
              <a:extLst>
                <a:ext uri="{FF2B5EF4-FFF2-40B4-BE49-F238E27FC236}">
                  <a16:creationId xmlns:a16="http://schemas.microsoft.com/office/drawing/2014/main" id="{F06B0A72-2706-3240-8687-9975885EFA0B}"/>
                </a:ext>
              </a:extLst>
            </p:cNvPr>
            <p:cNvSpPr/>
            <p:nvPr/>
          </p:nvSpPr>
          <p:spPr>
            <a:xfrm>
              <a:off x="5033913" y="480768"/>
              <a:ext cx="3893271" cy="510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sum(</a:t>
              </a:r>
              <a:r>
                <a:rPr lang="en-US" sz="2400" dirty="0" err="1">
                  <a:solidFill>
                    <a:schemeClr val="tx1"/>
                  </a:solidFill>
                </a:rPr>
                <a:t>var</a:t>
              </a:r>
              <a:r>
                <a:rPr lang="en-US" sz="2400" baseline="-25000" dirty="0" err="1">
                  <a:solidFill>
                    <a:schemeClr val="tx1"/>
                  </a:solidFill>
                </a:rPr>
                <a:t>k</a:t>
              </a:r>
              <a:r>
                <a:rPr lang="en-US" sz="2400" baseline="-25000" dirty="0">
                  <a:solidFill>
                    <a:schemeClr val="tx1"/>
                  </a:solidFill>
                </a:rPr>
                <a:t>=0,raw</a:t>
              </a:r>
              <a:r>
                <a:rPr lang="en-US" sz="2400" dirty="0">
                  <a:solidFill>
                    <a:schemeClr val="tx1"/>
                  </a:solidFill>
                </a:rPr>
                <a:t> &gt; </a:t>
              </a:r>
              <a:r>
                <a:rPr lang="en-US" sz="2400" dirty="0" err="1">
                  <a:solidFill>
                    <a:schemeClr val="tx1"/>
                  </a:solidFill>
                </a:rPr>
                <a:t>var</a:t>
              </a:r>
              <a:r>
                <a:rPr lang="en-US" sz="2400" baseline="-25000" dirty="0" err="1">
                  <a:solidFill>
                    <a:schemeClr val="tx1"/>
                  </a:solidFill>
                </a:rPr>
                <a:t>k</a:t>
              </a:r>
              <a:r>
                <a:rPr lang="en-US" sz="2400" baseline="-25000" dirty="0">
                  <a:solidFill>
                    <a:schemeClr val="tx1"/>
                  </a:solidFill>
                </a:rPr>
                <a:t>=0,perm</a:t>
              </a:r>
              <a:r>
                <a:rPr lang="en-US" sz="2400" dirty="0">
                  <a:solidFill>
                    <a:schemeClr val="tx1"/>
                  </a:solidFill>
                </a:rPr>
                <a:t>)</a:t>
              </a:r>
            </a:p>
          </p:txBody>
        </p:sp>
        <p:sp>
          <p:nvSpPr>
            <p:cNvPr id="22" name="Rectangle 21">
              <a:extLst>
                <a:ext uri="{FF2B5EF4-FFF2-40B4-BE49-F238E27FC236}">
                  <a16:creationId xmlns:a16="http://schemas.microsoft.com/office/drawing/2014/main" id="{0027B341-EDC1-D649-9DA7-1AECF92C499F}"/>
                </a:ext>
              </a:extLst>
            </p:cNvPr>
            <p:cNvSpPr/>
            <p:nvPr/>
          </p:nvSpPr>
          <p:spPr>
            <a:xfrm>
              <a:off x="5010344" y="919505"/>
              <a:ext cx="3893271" cy="510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 of permutations</a:t>
              </a:r>
            </a:p>
          </p:txBody>
        </p:sp>
        <p:cxnSp>
          <p:nvCxnSpPr>
            <p:cNvPr id="5" name="Straight Connector 4">
              <a:extLst>
                <a:ext uri="{FF2B5EF4-FFF2-40B4-BE49-F238E27FC236}">
                  <a16:creationId xmlns:a16="http://schemas.microsoft.com/office/drawing/2014/main" id="{1AF41D90-2A01-B94B-BCD8-42E65A39ED83}"/>
                </a:ext>
              </a:extLst>
            </p:cNvPr>
            <p:cNvCxnSpPr>
              <a:cxnSpLocks/>
            </p:cNvCxnSpPr>
            <p:nvPr/>
          </p:nvCxnSpPr>
          <p:spPr>
            <a:xfrm>
              <a:off x="5297864" y="991389"/>
              <a:ext cx="34125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525375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8344BA1-CF0F-2344-AD8C-3AB69B0A24AE}"/>
              </a:ext>
            </a:extLst>
          </p:cNvPr>
          <p:cNvSpPr/>
          <p:nvPr/>
        </p:nvSpPr>
        <p:spPr>
          <a:xfrm>
            <a:off x="299141" y="1872560"/>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Calculate average within-phase </a:t>
            </a:r>
          </a:p>
          <a:p>
            <a:pPr algn="r"/>
            <a:r>
              <a:rPr lang="en-US" dirty="0"/>
              <a:t>Variance of Gaussian Similarity</a:t>
            </a:r>
          </a:p>
        </p:txBody>
      </p:sp>
      <p:sp>
        <p:nvSpPr>
          <p:cNvPr id="6" name="Rectangle 5">
            <a:extLst>
              <a:ext uri="{FF2B5EF4-FFF2-40B4-BE49-F238E27FC236}">
                <a16:creationId xmlns:a16="http://schemas.microsoft.com/office/drawing/2014/main" id="{1A8D44FB-EEBA-CC46-A327-A2A48E8C66C8}"/>
              </a:ext>
            </a:extLst>
          </p:cNvPr>
          <p:cNvSpPr/>
          <p:nvPr/>
        </p:nvSpPr>
        <p:spPr>
          <a:xfrm>
            <a:off x="299144" y="25986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Moving Window Correlations</a:t>
            </a:r>
          </a:p>
        </p:txBody>
      </p:sp>
      <p:sp>
        <p:nvSpPr>
          <p:cNvPr id="7" name="Rectangle 6">
            <a:extLst>
              <a:ext uri="{FF2B5EF4-FFF2-40B4-BE49-F238E27FC236}">
                <a16:creationId xmlns:a16="http://schemas.microsoft.com/office/drawing/2014/main" id="{32F2253E-7B4B-C24A-B8A9-C53668919254}"/>
              </a:ext>
            </a:extLst>
          </p:cNvPr>
          <p:cNvSpPr/>
          <p:nvPr/>
        </p:nvSpPr>
        <p:spPr>
          <a:xfrm>
            <a:off x="299141" y="1055101"/>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Gaussian Similarity between all</a:t>
            </a:r>
          </a:p>
          <a:p>
            <a:pPr algn="r"/>
            <a:r>
              <a:rPr lang="en-US" dirty="0"/>
              <a:t>possible phases for different k</a:t>
            </a:r>
          </a:p>
        </p:txBody>
      </p:sp>
      <p:sp>
        <p:nvSpPr>
          <p:cNvPr id="8" name="Rectangle 7">
            <a:extLst>
              <a:ext uri="{FF2B5EF4-FFF2-40B4-BE49-F238E27FC236}">
                <a16:creationId xmlns:a16="http://schemas.microsoft.com/office/drawing/2014/main" id="{97EE7449-2CD8-CC42-93BA-14D1F86C751F}"/>
              </a:ext>
            </a:extLst>
          </p:cNvPr>
          <p:cNvSpPr/>
          <p:nvPr/>
        </p:nvSpPr>
        <p:spPr>
          <a:xfrm>
            <a:off x="299143" y="259869"/>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1</a:t>
            </a:r>
          </a:p>
        </p:txBody>
      </p:sp>
      <p:sp>
        <p:nvSpPr>
          <p:cNvPr id="9" name="Rectangle 8">
            <a:extLst>
              <a:ext uri="{FF2B5EF4-FFF2-40B4-BE49-F238E27FC236}">
                <a16:creationId xmlns:a16="http://schemas.microsoft.com/office/drawing/2014/main" id="{4E9A663A-B5FC-8349-95B1-697C5D65F24A}"/>
              </a:ext>
            </a:extLst>
          </p:cNvPr>
          <p:cNvSpPr/>
          <p:nvPr/>
        </p:nvSpPr>
        <p:spPr>
          <a:xfrm>
            <a:off x="299142" y="1064367"/>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2</a:t>
            </a:r>
          </a:p>
        </p:txBody>
      </p:sp>
      <p:sp>
        <p:nvSpPr>
          <p:cNvPr id="10" name="Rectangle 9">
            <a:extLst>
              <a:ext uri="{FF2B5EF4-FFF2-40B4-BE49-F238E27FC236}">
                <a16:creationId xmlns:a16="http://schemas.microsoft.com/office/drawing/2014/main" id="{E1F27560-23C9-BB49-8DC9-099F803C7978}"/>
              </a:ext>
            </a:extLst>
          </p:cNvPr>
          <p:cNvSpPr/>
          <p:nvPr/>
        </p:nvSpPr>
        <p:spPr>
          <a:xfrm>
            <a:off x="299141" y="266456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Repeat steps 1 and 2 for 1000 </a:t>
            </a:r>
          </a:p>
          <a:p>
            <a:pPr algn="r"/>
            <a:r>
              <a:rPr lang="en-US" dirty="0"/>
              <a:t>permuted data sets</a:t>
            </a:r>
          </a:p>
        </p:txBody>
      </p:sp>
      <p:sp>
        <p:nvSpPr>
          <p:cNvPr id="11" name="Rectangle 10">
            <a:extLst>
              <a:ext uri="{FF2B5EF4-FFF2-40B4-BE49-F238E27FC236}">
                <a16:creationId xmlns:a16="http://schemas.microsoft.com/office/drawing/2014/main" id="{76014FDD-C2EB-4748-BD8D-197B36DF09E6}"/>
              </a:ext>
            </a:extLst>
          </p:cNvPr>
          <p:cNvSpPr/>
          <p:nvPr/>
        </p:nvSpPr>
        <p:spPr>
          <a:xfrm>
            <a:off x="299142" y="1864783"/>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3</a:t>
            </a:r>
          </a:p>
        </p:txBody>
      </p:sp>
      <p:sp>
        <p:nvSpPr>
          <p:cNvPr id="12" name="Rectangle 11">
            <a:extLst>
              <a:ext uri="{FF2B5EF4-FFF2-40B4-BE49-F238E27FC236}">
                <a16:creationId xmlns:a16="http://schemas.microsoft.com/office/drawing/2014/main" id="{401CF70F-2AE1-364E-9404-3440238D584C}"/>
              </a:ext>
            </a:extLst>
          </p:cNvPr>
          <p:cNvSpPr/>
          <p:nvPr/>
        </p:nvSpPr>
        <p:spPr>
          <a:xfrm>
            <a:off x="291518" y="346568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Perform the variance test</a:t>
            </a:r>
          </a:p>
        </p:txBody>
      </p:sp>
      <p:sp>
        <p:nvSpPr>
          <p:cNvPr id="13" name="Rectangle 12">
            <a:extLst>
              <a:ext uri="{FF2B5EF4-FFF2-40B4-BE49-F238E27FC236}">
                <a16:creationId xmlns:a16="http://schemas.microsoft.com/office/drawing/2014/main" id="{2451AA29-480E-D34D-B948-EDB686902222}"/>
              </a:ext>
            </a:extLst>
          </p:cNvPr>
          <p:cNvSpPr/>
          <p:nvPr/>
        </p:nvSpPr>
        <p:spPr>
          <a:xfrm>
            <a:off x="299141" y="4263983"/>
            <a:ext cx="4472940" cy="7315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Perform the variance drop test</a:t>
            </a:r>
          </a:p>
        </p:txBody>
      </p:sp>
      <p:sp>
        <p:nvSpPr>
          <p:cNvPr id="14" name="Rectangle 13">
            <a:extLst>
              <a:ext uri="{FF2B5EF4-FFF2-40B4-BE49-F238E27FC236}">
                <a16:creationId xmlns:a16="http://schemas.microsoft.com/office/drawing/2014/main" id="{A09DB90A-5071-1540-9641-B086611833A5}"/>
              </a:ext>
            </a:extLst>
          </p:cNvPr>
          <p:cNvSpPr/>
          <p:nvPr/>
        </p:nvSpPr>
        <p:spPr>
          <a:xfrm>
            <a:off x="299142" y="2680515"/>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4</a:t>
            </a:r>
          </a:p>
        </p:txBody>
      </p:sp>
      <p:sp>
        <p:nvSpPr>
          <p:cNvPr id="15" name="Rectangle 14">
            <a:extLst>
              <a:ext uri="{FF2B5EF4-FFF2-40B4-BE49-F238E27FC236}">
                <a16:creationId xmlns:a16="http://schemas.microsoft.com/office/drawing/2014/main" id="{80026C5E-5ED2-7A4F-9775-C8CD1FC598E1}"/>
              </a:ext>
            </a:extLst>
          </p:cNvPr>
          <p:cNvSpPr/>
          <p:nvPr/>
        </p:nvSpPr>
        <p:spPr>
          <a:xfrm>
            <a:off x="291519" y="3475429"/>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5</a:t>
            </a:r>
          </a:p>
        </p:txBody>
      </p:sp>
      <p:sp>
        <p:nvSpPr>
          <p:cNvPr id="19" name="Rectangle 18">
            <a:extLst>
              <a:ext uri="{FF2B5EF4-FFF2-40B4-BE49-F238E27FC236}">
                <a16:creationId xmlns:a16="http://schemas.microsoft.com/office/drawing/2014/main" id="{F7D6AC06-5DD2-F848-85B8-FE784173AB82}"/>
              </a:ext>
            </a:extLst>
          </p:cNvPr>
          <p:cNvSpPr/>
          <p:nvPr/>
        </p:nvSpPr>
        <p:spPr>
          <a:xfrm>
            <a:off x="299141" y="5055992"/>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Declare significance if either the </a:t>
            </a:r>
          </a:p>
          <a:p>
            <a:pPr algn="r"/>
            <a:r>
              <a:rPr lang="en-US" dirty="0"/>
              <a:t>variance or variance drop tests passes</a:t>
            </a:r>
          </a:p>
        </p:txBody>
      </p:sp>
      <p:sp>
        <p:nvSpPr>
          <p:cNvPr id="18" name="Rectangle 17">
            <a:extLst>
              <a:ext uri="{FF2B5EF4-FFF2-40B4-BE49-F238E27FC236}">
                <a16:creationId xmlns:a16="http://schemas.microsoft.com/office/drawing/2014/main" id="{ED2123FD-8BBB-654F-86F9-E04997A0F8EB}"/>
              </a:ext>
            </a:extLst>
          </p:cNvPr>
          <p:cNvSpPr/>
          <p:nvPr/>
        </p:nvSpPr>
        <p:spPr>
          <a:xfrm>
            <a:off x="291519" y="4266495"/>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6</a:t>
            </a:r>
          </a:p>
        </p:txBody>
      </p:sp>
      <p:sp>
        <p:nvSpPr>
          <p:cNvPr id="20" name="Rectangle 19">
            <a:extLst>
              <a:ext uri="{FF2B5EF4-FFF2-40B4-BE49-F238E27FC236}">
                <a16:creationId xmlns:a16="http://schemas.microsoft.com/office/drawing/2014/main" id="{14CDAC0C-0444-0443-8CAF-610241E57715}"/>
              </a:ext>
            </a:extLst>
          </p:cNvPr>
          <p:cNvSpPr/>
          <p:nvPr/>
        </p:nvSpPr>
        <p:spPr>
          <a:xfrm>
            <a:off x="299141" y="5853027"/>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Keep k of minimum penalized </a:t>
            </a:r>
          </a:p>
          <a:p>
            <a:pPr algn="r"/>
            <a:r>
              <a:rPr lang="en-US" dirty="0"/>
              <a:t>average within-phase variance</a:t>
            </a:r>
          </a:p>
        </p:txBody>
      </p:sp>
      <p:sp>
        <p:nvSpPr>
          <p:cNvPr id="21" name="Rectangle 20">
            <a:extLst>
              <a:ext uri="{FF2B5EF4-FFF2-40B4-BE49-F238E27FC236}">
                <a16:creationId xmlns:a16="http://schemas.microsoft.com/office/drawing/2014/main" id="{93434659-CB4C-0442-A437-34CCDE6F8F9D}"/>
              </a:ext>
            </a:extLst>
          </p:cNvPr>
          <p:cNvSpPr/>
          <p:nvPr/>
        </p:nvSpPr>
        <p:spPr>
          <a:xfrm>
            <a:off x="291519" y="5061960"/>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7</a:t>
            </a:r>
          </a:p>
        </p:txBody>
      </p:sp>
      <p:sp>
        <p:nvSpPr>
          <p:cNvPr id="17" name="Rectangle 16">
            <a:extLst>
              <a:ext uri="{FF2B5EF4-FFF2-40B4-BE49-F238E27FC236}">
                <a16:creationId xmlns:a16="http://schemas.microsoft.com/office/drawing/2014/main" id="{C8BFA8C0-D7EC-4648-B715-BA90EBAE2F6B}"/>
              </a:ext>
            </a:extLst>
          </p:cNvPr>
          <p:cNvSpPr/>
          <p:nvPr/>
        </p:nvSpPr>
        <p:spPr>
          <a:xfrm>
            <a:off x="291518" y="5860252"/>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8</a:t>
            </a:r>
          </a:p>
        </p:txBody>
      </p:sp>
      <p:sp>
        <p:nvSpPr>
          <p:cNvPr id="22" name="Rectangle 21">
            <a:extLst>
              <a:ext uri="{FF2B5EF4-FFF2-40B4-BE49-F238E27FC236}">
                <a16:creationId xmlns:a16="http://schemas.microsoft.com/office/drawing/2014/main" id="{E60D40A8-715B-D74D-BC08-C42EC0AD49A6}"/>
              </a:ext>
            </a:extLst>
          </p:cNvPr>
          <p:cNvSpPr/>
          <p:nvPr/>
        </p:nvSpPr>
        <p:spPr>
          <a:xfrm>
            <a:off x="4253519" y="4051639"/>
            <a:ext cx="5398924" cy="510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sum(max(</a:t>
            </a:r>
            <a:r>
              <a:rPr lang="en-US" sz="2400" dirty="0" err="1">
                <a:solidFill>
                  <a:schemeClr val="tx1"/>
                </a:solidFill>
              </a:rPr>
              <a:t>var</a:t>
            </a:r>
            <a:r>
              <a:rPr lang="en-US" sz="2400" baseline="-25000" dirty="0" err="1">
                <a:solidFill>
                  <a:schemeClr val="tx1"/>
                </a:solidFill>
              </a:rPr>
              <a:t>d,raw</a:t>
            </a:r>
            <a:r>
              <a:rPr lang="en-US" sz="2400" dirty="0">
                <a:solidFill>
                  <a:schemeClr val="tx1"/>
                </a:solidFill>
              </a:rPr>
              <a:t>) &gt; max(</a:t>
            </a:r>
            <a:r>
              <a:rPr lang="en-US" sz="2400" dirty="0" err="1">
                <a:solidFill>
                  <a:schemeClr val="tx1"/>
                </a:solidFill>
              </a:rPr>
              <a:t>var</a:t>
            </a:r>
            <a:r>
              <a:rPr lang="en-US" sz="2400" baseline="-25000" dirty="0" err="1">
                <a:solidFill>
                  <a:schemeClr val="tx1"/>
                </a:solidFill>
              </a:rPr>
              <a:t>d,perm</a:t>
            </a:r>
            <a:r>
              <a:rPr lang="en-US" sz="2400" dirty="0">
                <a:solidFill>
                  <a:schemeClr val="tx1"/>
                </a:solidFill>
              </a:rPr>
              <a:t>))</a:t>
            </a:r>
          </a:p>
        </p:txBody>
      </p:sp>
      <p:sp>
        <p:nvSpPr>
          <p:cNvPr id="23" name="Rectangle 22">
            <a:extLst>
              <a:ext uri="{FF2B5EF4-FFF2-40B4-BE49-F238E27FC236}">
                <a16:creationId xmlns:a16="http://schemas.microsoft.com/office/drawing/2014/main" id="{E29E4365-8D2E-4C4B-8F8C-7FC4A3C94B03}"/>
              </a:ext>
            </a:extLst>
          </p:cNvPr>
          <p:cNvSpPr/>
          <p:nvPr/>
        </p:nvSpPr>
        <p:spPr>
          <a:xfrm>
            <a:off x="4959210" y="4545370"/>
            <a:ext cx="3893271" cy="510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 of permutations</a:t>
            </a:r>
          </a:p>
        </p:txBody>
      </p:sp>
      <p:cxnSp>
        <p:nvCxnSpPr>
          <p:cNvPr id="24" name="Straight Connector 23">
            <a:extLst>
              <a:ext uri="{FF2B5EF4-FFF2-40B4-BE49-F238E27FC236}">
                <a16:creationId xmlns:a16="http://schemas.microsoft.com/office/drawing/2014/main" id="{98412DE2-60A5-0548-975C-4117B06CDC40}"/>
              </a:ext>
            </a:extLst>
          </p:cNvPr>
          <p:cNvCxnSpPr>
            <a:cxnSpLocks/>
          </p:cNvCxnSpPr>
          <p:nvPr/>
        </p:nvCxnSpPr>
        <p:spPr>
          <a:xfrm>
            <a:off x="5246730" y="4617254"/>
            <a:ext cx="34125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9945177-A802-1E43-9EF9-7150FF85D7DA}"/>
              </a:ext>
            </a:extLst>
          </p:cNvPr>
          <p:cNvSpPr/>
          <p:nvPr/>
        </p:nvSpPr>
        <p:spPr>
          <a:xfrm>
            <a:off x="4951587" y="3294152"/>
            <a:ext cx="3893271" cy="510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var</a:t>
            </a:r>
            <a:r>
              <a:rPr lang="en-US" sz="2400" baseline="-25000" dirty="0" err="1">
                <a:solidFill>
                  <a:schemeClr val="tx1"/>
                </a:solidFill>
              </a:rPr>
              <a:t>drop</a:t>
            </a:r>
            <a:r>
              <a:rPr lang="en-US" sz="2400" dirty="0">
                <a:solidFill>
                  <a:schemeClr val="tx1"/>
                </a:solidFill>
              </a:rPr>
              <a:t> = </a:t>
            </a:r>
            <a:r>
              <a:rPr lang="en-US" sz="2400" dirty="0" err="1">
                <a:solidFill>
                  <a:schemeClr val="tx1"/>
                </a:solidFill>
              </a:rPr>
              <a:t>var</a:t>
            </a:r>
            <a:r>
              <a:rPr lang="en-US" sz="2400" baseline="-25000" dirty="0" err="1">
                <a:solidFill>
                  <a:schemeClr val="tx1"/>
                </a:solidFill>
              </a:rPr>
              <a:t>k</a:t>
            </a:r>
            <a:r>
              <a:rPr lang="en-US" sz="2400" baseline="-25000" dirty="0">
                <a:solidFill>
                  <a:schemeClr val="tx1"/>
                </a:solidFill>
              </a:rPr>
              <a:t> </a:t>
            </a:r>
            <a:r>
              <a:rPr lang="en-US" sz="2400" dirty="0">
                <a:solidFill>
                  <a:schemeClr val="tx1"/>
                </a:solidFill>
              </a:rPr>
              <a:t> - var</a:t>
            </a:r>
            <a:r>
              <a:rPr lang="en-US" sz="2400" baseline="-25000" dirty="0">
                <a:solidFill>
                  <a:schemeClr val="tx1"/>
                </a:solidFill>
              </a:rPr>
              <a:t>k-1</a:t>
            </a:r>
            <a:endParaRPr lang="en-US" sz="2400" dirty="0">
              <a:solidFill>
                <a:schemeClr val="tx1"/>
              </a:solidFill>
            </a:endParaRPr>
          </a:p>
        </p:txBody>
      </p:sp>
    </p:spTree>
    <p:extLst>
      <p:ext uri="{BB962C8B-B14F-4D97-AF65-F5344CB8AC3E}">
        <p14:creationId xmlns:p14="http://schemas.microsoft.com/office/powerpoint/2010/main" val="4134831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08F56-9DD6-9B42-8E69-4D81950A5E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B4F844-95B7-7C43-910E-770A142FB572}"/>
              </a:ext>
            </a:extLst>
          </p:cNvPr>
          <p:cNvSpPr>
            <a:spLocks noGrp="1"/>
          </p:cNvSpPr>
          <p:nvPr>
            <p:ph idx="1"/>
          </p:nvPr>
        </p:nvSpPr>
        <p:spPr/>
        <p:txBody>
          <a:bodyPr/>
          <a:lstStyle/>
          <a:p>
            <a:r>
              <a:rPr lang="en-US" dirty="0"/>
              <a:t>Slide showing possible windows for k again</a:t>
            </a:r>
          </a:p>
        </p:txBody>
      </p:sp>
    </p:spTree>
    <p:extLst>
      <p:ext uri="{BB962C8B-B14F-4D97-AF65-F5344CB8AC3E}">
        <p14:creationId xmlns:p14="http://schemas.microsoft.com/office/powerpoint/2010/main" val="3236830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8344BA1-CF0F-2344-AD8C-3AB69B0A24AE}"/>
              </a:ext>
            </a:extLst>
          </p:cNvPr>
          <p:cNvSpPr/>
          <p:nvPr/>
        </p:nvSpPr>
        <p:spPr>
          <a:xfrm>
            <a:off x="299141" y="1872560"/>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Calculate average within-phase </a:t>
            </a:r>
          </a:p>
          <a:p>
            <a:pPr algn="r"/>
            <a:r>
              <a:rPr lang="en-US" dirty="0"/>
              <a:t>Variance of Gaussian Similarity</a:t>
            </a:r>
          </a:p>
        </p:txBody>
      </p:sp>
      <p:sp>
        <p:nvSpPr>
          <p:cNvPr id="6" name="Rectangle 5">
            <a:extLst>
              <a:ext uri="{FF2B5EF4-FFF2-40B4-BE49-F238E27FC236}">
                <a16:creationId xmlns:a16="http://schemas.microsoft.com/office/drawing/2014/main" id="{1A8D44FB-EEBA-CC46-A327-A2A48E8C66C8}"/>
              </a:ext>
            </a:extLst>
          </p:cNvPr>
          <p:cNvSpPr/>
          <p:nvPr/>
        </p:nvSpPr>
        <p:spPr>
          <a:xfrm>
            <a:off x="299144" y="25986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Moving Window Correlations</a:t>
            </a:r>
          </a:p>
        </p:txBody>
      </p:sp>
      <p:sp>
        <p:nvSpPr>
          <p:cNvPr id="7" name="Rectangle 6">
            <a:extLst>
              <a:ext uri="{FF2B5EF4-FFF2-40B4-BE49-F238E27FC236}">
                <a16:creationId xmlns:a16="http://schemas.microsoft.com/office/drawing/2014/main" id="{32F2253E-7B4B-C24A-B8A9-C53668919254}"/>
              </a:ext>
            </a:extLst>
          </p:cNvPr>
          <p:cNvSpPr/>
          <p:nvPr/>
        </p:nvSpPr>
        <p:spPr>
          <a:xfrm>
            <a:off x="299141" y="1055101"/>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Gaussian Similarity between all</a:t>
            </a:r>
          </a:p>
          <a:p>
            <a:pPr algn="r"/>
            <a:r>
              <a:rPr lang="en-US" dirty="0"/>
              <a:t>possible phases for different k</a:t>
            </a:r>
          </a:p>
        </p:txBody>
      </p:sp>
      <p:sp>
        <p:nvSpPr>
          <p:cNvPr id="8" name="Rectangle 7">
            <a:extLst>
              <a:ext uri="{FF2B5EF4-FFF2-40B4-BE49-F238E27FC236}">
                <a16:creationId xmlns:a16="http://schemas.microsoft.com/office/drawing/2014/main" id="{97EE7449-2CD8-CC42-93BA-14D1F86C751F}"/>
              </a:ext>
            </a:extLst>
          </p:cNvPr>
          <p:cNvSpPr/>
          <p:nvPr/>
        </p:nvSpPr>
        <p:spPr>
          <a:xfrm>
            <a:off x="299143" y="259869"/>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1</a:t>
            </a:r>
          </a:p>
        </p:txBody>
      </p:sp>
      <p:sp>
        <p:nvSpPr>
          <p:cNvPr id="9" name="Rectangle 8">
            <a:extLst>
              <a:ext uri="{FF2B5EF4-FFF2-40B4-BE49-F238E27FC236}">
                <a16:creationId xmlns:a16="http://schemas.microsoft.com/office/drawing/2014/main" id="{4E9A663A-B5FC-8349-95B1-697C5D65F24A}"/>
              </a:ext>
            </a:extLst>
          </p:cNvPr>
          <p:cNvSpPr/>
          <p:nvPr/>
        </p:nvSpPr>
        <p:spPr>
          <a:xfrm>
            <a:off x="299142" y="1064367"/>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2</a:t>
            </a:r>
          </a:p>
        </p:txBody>
      </p:sp>
      <p:sp>
        <p:nvSpPr>
          <p:cNvPr id="10" name="Rectangle 9">
            <a:extLst>
              <a:ext uri="{FF2B5EF4-FFF2-40B4-BE49-F238E27FC236}">
                <a16:creationId xmlns:a16="http://schemas.microsoft.com/office/drawing/2014/main" id="{E1F27560-23C9-BB49-8DC9-099F803C7978}"/>
              </a:ext>
            </a:extLst>
          </p:cNvPr>
          <p:cNvSpPr/>
          <p:nvPr/>
        </p:nvSpPr>
        <p:spPr>
          <a:xfrm>
            <a:off x="299141" y="266456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Repeat steps 1 and 2 for 1000 </a:t>
            </a:r>
          </a:p>
          <a:p>
            <a:pPr algn="r"/>
            <a:r>
              <a:rPr lang="en-US" dirty="0"/>
              <a:t>permuted data sets</a:t>
            </a:r>
          </a:p>
        </p:txBody>
      </p:sp>
      <p:sp>
        <p:nvSpPr>
          <p:cNvPr id="11" name="Rectangle 10">
            <a:extLst>
              <a:ext uri="{FF2B5EF4-FFF2-40B4-BE49-F238E27FC236}">
                <a16:creationId xmlns:a16="http://schemas.microsoft.com/office/drawing/2014/main" id="{76014FDD-C2EB-4748-BD8D-197B36DF09E6}"/>
              </a:ext>
            </a:extLst>
          </p:cNvPr>
          <p:cNvSpPr/>
          <p:nvPr/>
        </p:nvSpPr>
        <p:spPr>
          <a:xfrm>
            <a:off x="299142" y="1864783"/>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3</a:t>
            </a:r>
          </a:p>
        </p:txBody>
      </p:sp>
      <p:sp>
        <p:nvSpPr>
          <p:cNvPr id="12" name="Rectangle 11">
            <a:extLst>
              <a:ext uri="{FF2B5EF4-FFF2-40B4-BE49-F238E27FC236}">
                <a16:creationId xmlns:a16="http://schemas.microsoft.com/office/drawing/2014/main" id="{401CF70F-2AE1-364E-9404-3440238D584C}"/>
              </a:ext>
            </a:extLst>
          </p:cNvPr>
          <p:cNvSpPr/>
          <p:nvPr/>
        </p:nvSpPr>
        <p:spPr>
          <a:xfrm>
            <a:off x="291518" y="346568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Perform the variance test</a:t>
            </a:r>
          </a:p>
        </p:txBody>
      </p:sp>
      <p:sp>
        <p:nvSpPr>
          <p:cNvPr id="13" name="Rectangle 12">
            <a:extLst>
              <a:ext uri="{FF2B5EF4-FFF2-40B4-BE49-F238E27FC236}">
                <a16:creationId xmlns:a16="http://schemas.microsoft.com/office/drawing/2014/main" id="{2451AA29-480E-D34D-B948-EDB686902222}"/>
              </a:ext>
            </a:extLst>
          </p:cNvPr>
          <p:cNvSpPr/>
          <p:nvPr/>
        </p:nvSpPr>
        <p:spPr>
          <a:xfrm>
            <a:off x="299141" y="4263983"/>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Perform the variance drop test</a:t>
            </a:r>
          </a:p>
        </p:txBody>
      </p:sp>
      <p:sp>
        <p:nvSpPr>
          <p:cNvPr id="14" name="Rectangle 13">
            <a:extLst>
              <a:ext uri="{FF2B5EF4-FFF2-40B4-BE49-F238E27FC236}">
                <a16:creationId xmlns:a16="http://schemas.microsoft.com/office/drawing/2014/main" id="{A09DB90A-5071-1540-9641-B086611833A5}"/>
              </a:ext>
            </a:extLst>
          </p:cNvPr>
          <p:cNvSpPr/>
          <p:nvPr/>
        </p:nvSpPr>
        <p:spPr>
          <a:xfrm>
            <a:off x="299142" y="2680515"/>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4</a:t>
            </a:r>
          </a:p>
        </p:txBody>
      </p:sp>
      <p:sp>
        <p:nvSpPr>
          <p:cNvPr id="15" name="Rectangle 14">
            <a:extLst>
              <a:ext uri="{FF2B5EF4-FFF2-40B4-BE49-F238E27FC236}">
                <a16:creationId xmlns:a16="http://schemas.microsoft.com/office/drawing/2014/main" id="{80026C5E-5ED2-7A4F-9775-C8CD1FC598E1}"/>
              </a:ext>
            </a:extLst>
          </p:cNvPr>
          <p:cNvSpPr/>
          <p:nvPr/>
        </p:nvSpPr>
        <p:spPr>
          <a:xfrm>
            <a:off x="291519" y="3475429"/>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5</a:t>
            </a:r>
          </a:p>
        </p:txBody>
      </p:sp>
      <p:sp>
        <p:nvSpPr>
          <p:cNvPr id="19" name="Rectangle 18">
            <a:extLst>
              <a:ext uri="{FF2B5EF4-FFF2-40B4-BE49-F238E27FC236}">
                <a16:creationId xmlns:a16="http://schemas.microsoft.com/office/drawing/2014/main" id="{F7D6AC06-5DD2-F848-85B8-FE784173AB82}"/>
              </a:ext>
            </a:extLst>
          </p:cNvPr>
          <p:cNvSpPr/>
          <p:nvPr/>
        </p:nvSpPr>
        <p:spPr>
          <a:xfrm>
            <a:off x="299141" y="5055992"/>
            <a:ext cx="4472940" cy="7315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Declare significance if either the </a:t>
            </a:r>
          </a:p>
          <a:p>
            <a:pPr algn="r"/>
            <a:r>
              <a:rPr lang="en-US" dirty="0"/>
              <a:t>variance or variance drop tests passes</a:t>
            </a:r>
          </a:p>
        </p:txBody>
      </p:sp>
      <p:sp>
        <p:nvSpPr>
          <p:cNvPr id="18" name="Rectangle 17">
            <a:extLst>
              <a:ext uri="{FF2B5EF4-FFF2-40B4-BE49-F238E27FC236}">
                <a16:creationId xmlns:a16="http://schemas.microsoft.com/office/drawing/2014/main" id="{ED2123FD-8BBB-654F-86F9-E04997A0F8EB}"/>
              </a:ext>
            </a:extLst>
          </p:cNvPr>
          <p:cNvSpPr/>
          <p:nvPr/>
        </p:nvSpPr>
        <p:spPr>
          <a:xfrm>
            <a:off x="291519" y="4266495"/>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6</a:t>
            </a:r>
          </a:p>
        </p:txBody>
      </p:sp>
      <p:sp>
        <p:nvSpPr>
          <p:cNvPr id="20" name="Rectangle 19">
            <a:extLst>
              <a:ext uri="{FF2B5EF4-FFF2-40B4-BE49-F238E27FC236}">
                <a16:creationId xmlns:a16="http://schemas.microsoft.com/office/drawing/2014/main" id="{14CDAC0C-0444-0443-8CAF-610241E57715}"/>
              </a:ext>
            </a:extLst>
          </p:cNvPr>
          <p:cNvSpPr/>
          <p:nvPr/>
        </p:nvSpPr>
        <p:spPr>
          <a:xfrm>
            <a:off x="299141" y="5853027"/>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Keep k of minimum penalized </a:t>
            </a:r>
          </a:p>
          <a:p>
            <a:pPr algn="r"/>
            <a:r>
              <a:rPr lang="en-US" dirty="0"/>
              <a:t>average within-phase variance</a:t>
            </a:r>
          </a:p>
        </p:txBody>
      </p:sp>
      <p:sp>
        <p:nvSpPr>
          <p:cNvPr id="21" name="Rectangle 20">
            <a:extLst>
              <a:ext uri="{FF2B5EF4-FFF2-40B4-BE49-F238E27FC236}">
                <a16:creationId xmlns:a16="http://schemas.microsoft.com/office/drawing/2014/main" id="{93434659-CB4C-0442-A437-34CCDE6F8F9D}"/>
              </a:ext>
            </a:extLst>
          </p:cNvPr>
          <p:cNvSpPr/>
          <p:nvPr/>
        </p:nvSpPr>
        <p:spPr>
          <a:xfrm>
            <a:off x="291519" y="5061960"/>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7</a:t>
            </a:r>
          </a:p>
        </p:txBody>
      </p:sp>
      <p:sp>
        <p:nvSpPr>
          <p:cNvPr id="17" name="Rectangle 16">
            <a:extLst>
              <a:ext uri="{FF2B5EF4-FFF2-40B4-BE49-F238E27FC236}">
                <a16:creationId xmlns:a16="http://schemas.microsoft.com/office/drawing/2014/main" id="{C8BFA8C0-D7EC-4648-B715-BA90EBAE2F6B}"/>
              </a:ext>
            </a:extLst>
          </p:cNvPr>
          <p:cNvSpPr/>
          <p:nvPr/>
        </p:nvSpPr>
        <p:spPr>
          <a:xfrm>
            <a:off x="291518" y="5860252"/>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8</a:t>
            </a:r>
          </a:p>
        </p:txBody>
      </p:sp>
    </p:spTree>
    <p:extLst>
      <p:ext uri="{BB962C8B-B14F-4D97-AF65-F5344CB8AC3E}">
        <p14:creationId xmlns:p14="http://schemas.microsoft.com/office/powerpoint/2010/main" val="909931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8344BA1-CF0F-2344-AD8C-3AB69B0A24AE}"/>
              </a:ext>
            </a:extLst>
          </p:cNvPr>
          <p:cNvSpPr/>
          <p:nvPr/>
        </p:nvSpPr>
        <p:spPr>
          <a:xfrm>
            <a:off x="299141" y="1872560"/>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Calculate average within-phase </a:t>
            </a:r>
          </a:p>
          <a:p>
            <a:pPr algn="r"/>
            <a:r>
              <a:rPr lang="en-US" dirty="0"/>
              <a:t>variance of Gaussian Similarity</a:t>
            </a:r>
          </a:p>
        </p:txBody>
      </p:sp>
      <p:sp>
        <p:nvSpPr>
          <p:cNvPr id="6" name="Rectangle 5">
            <a:extLst>
              <a:ext uri="{FF2B5EF4-FFF2-40B4-BE49-F238E27FC236}">
                <a16:creationId xmlns:a16="http://schemas.microsoft.com/office/drawing/2014/main" id="{1A8D44FB-EEBA-CC46-A327-A2A48E8C66C8}"/>
              </a:ext>
            </a:extLst>
          </p:cNvPr>
          <p:cNvSpPr/>
          <p:nvPr/>
        </p:nvSpPr>
        <p:spPr>
          <a:xfrm>
            <a:off x="299144" y="25986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Moving Window Correlations</a:t>
            </a:r>
          </a:p>
        </p:txBody>
      </p:sp>
      <p:sp>
        <p:nvSpPr>
          <p:cNvPr id="7" name="Rectangle 6">
            <a:extLst>
              <a:ext uri="{FF2B5EF4-FFF2-40B4-BE49-F238E27FC236}">
                <a16:creationId xmlns:a16="http://schemas.microsoft.com/office/drawing/2014/main" id="{32F2253E-7B4B-C24A-B8A9-C53668919254}"/>
              </a:ext>
            </a:extLst>
          </p:cNvPr>
          <p:cNvSpPr/>
          <p:nvPr/>
        </p:nvSpPr>
        <p:spPr>
          <a:xfrm>
            <a:off x="299141" y="1055101"/>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Gaussian Similarity between all</a:t>
            </a:r>
          </a:p>
          <a:p>
            <a:pPr algn="r"/>
            <a:r>
              <a:rPr lang="en-US" dirty="0"/>
              <a:t>possible phases for different k</a:t>
            </a:r>
          </a:p>
        </p:txBody>
      </p:sp>
      <p:sp>
        <p:nvSpPr>
          <p:cNvPr id="8" name="Rectangle 7">
            <a:extLst>
              <a:ext uri="{FF2B5EF4-FFF2-40B4-BE49-F238E27FC236}">
                <a16:creationId xmlns:a16="http://schemas.microsoft.com/office/drawing/2014/main" id="{97EE7449-2CD8-CC42-93BA-14D1F86C751F}"/>
              </a:ext>
            </a:extLst>
          </p:cNvPr>
          <p:cNvSpPr/>
          <p:nvPr/>
        </p:nvSpPr>
        <p:spPr>
          <a:xfrm>
            <a:off x="299143" y="259869"/>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1</a:t>
            </a:r>
          </a:p>
        </p:txBody>
      </p:sp>
      <p:sp>
        <p:nvSpPr>
          <p:cNvPr id="9" name="Rectangle 8">
            <a:extLst>
              <a:ext uri="{FF2B5EF4-FFF2-40B4-BE49-F238E27FC236}">
                <a16:creationId xmlns:a16="http://schemas.microsoft.com/office/drawing/2014/main" id="{4E9A663A-B5FC-8349-95B1-697C5D65F24A}"/>
              </a:ext>
            </a:extLst>
          </p:cNvPr>
          <p:cNvSpPr/>
          <p:nvPr/>
        </p:nvSpPr>
        <p:spPr>
          <a:xfrm>
            <a:off x="299142" y="1064367"/>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2</a:t>
            </a:r>
          </a:p>
        </p:txBody>
      </p:sp>
      <p:sp>
        <p:nvSpPr>
          <p:cNvPr id="10" name="Rectangle 9">
            <a:extLst>
              <a:ext uri="{FF2B5EF4-FFF2-40B4-BE49-F238E27FC236}">
                <a16:creationId xmlns:a16="http://schemas.microsoft.com/office/drawing/2014/main" id="{E1F27560-23C9-BB49-8DC9-099F803C7978}"/>
              </a:ext>
            </a:extLst>
          </p:cNvPr>
          <p:cNvSpPr/>
          <p:nvPr/>
        </p:nvSpPr>
        <p:spPr>
          <a:xfrm>
            <a:off x="299141" y="266456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Repeat steps 1 and 2 for 1000 </a:t>
            </a:r>
          </a:p>
          <a:p>
            <a:pPr algn="r"/>
            <a:r>
              <a:rPr lang="en-US" dirty="0"/>
              <a:t>permuted data sets</a:t>
            </a:r>
          </a:p>
        </p:txBody>
      </p:sp>
      <p:sp>
        <p:nvSpPr>
          <p:cNvPr id="11" name="Rectangle 10">
            <a:extLst>
              <a:ext uri="{FF2B5EF4-FFF2-40B4-BE49-F238E27FC236}">
                <a16:creationId xmlns:a16="http://schemas.microsoft.com/office/drawing/2014/main" id="{76014FDD-C2EB-4748-BD8D-197B36DF09E6}"/>
              </a:ext>
            </a:extLst>
          </p:cNvPr>
          <p:cNvSpPr/>
          <p:nvPr/>
        </p:nvSpPr>
        <p:spPr>
          <a:xfrm>
            <a:off x="299142" y="1864783"/>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3</a:t>
            </a:r>
          </a:p>
        </p:txBody>
      </p:sp>
      <p:sp>
        <p:nvSpPr>
          <p:cNvPr id="12" name="Rectangle 11">
            <a:extLst>
              <a:ext uri="{FF2B5EF4-FFF2-40B4-BE49-F238E27FC236}">
                <a16:creationId xmlns:a16="http://schemas.microsoft.com/office/drawing/2014/main" id="{401CF70F-2AE1-364E-9404-3440238D584C}"/>
              </a:ext>
            </a:extLst>
          </p:cNvPr>
          <p:cNvSpPr/>
          <p:nvPr/>
        </p:nvSpPr>
        <p:spPr>
          <a:xfrm>
            <a:off x="291518" y="346568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Perform the variance test</a:t>
            </a:r>
          </a:p>
        </p:txBody>
      </p:sp>
      <p:sp>
        <p:nvSpPr>
          <p:cNvPr id="13" name="Rectangle 12">
            <a:extLst>
              <a:ext uri="{FF2B5EF4-FFF2-40B4-BE49-F238E27FC236}">
                <a16:creationId xmlns:a16="http://schemas.microsoft.com/office/drawing/2014/main" id="{2451AA29-480E-D34D-B948-EDB686902222}"/>
              </a:ext>
            </a:extLst>
          </p:cNvPr>
          <p:cNvSpPr/>
          <p:nvPr/>
        </p:nvSpPr>
        <p:spPr>
          <a:xfrm>
            <a:off x="299141" y="4263983"/>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Perform the variance drop test</a:t>
            </a:r>
          </a:p>
        </p:txBody>
      </p:sp>
      <p:sp>
        <p:nvSpPr>
          <p:cNvPr id="14" name="Rectangle 13">
            <a:extLst>
              <a:ext uri="{FF2B5EF4-FFF2-40B4-BE49-F238E27FC236}">
                <a16:creationId xmlns:a16="http://schemas.microsoft.com/office/drawing/2014/main" id="{A09DB90A-5071-1540-9641-B086611833A5}"/>
              </a:ext>
            </a:extLst>
          </p:cNvPr>
          <p:cNvSpPr/>
          <p:nvPr/>
        </p:nvSpPr>
        <p:spPr>
          <a:xfrm>
            <a:off x="299142" y="2680515"/>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4</a:t>
            </a:r>
          </a:p>
        </p:txBody>
      </p:sp>
      <p:sp>
        <p:nvSpPr>
          <p:cNvPr id="15" name="Rectangle 14">
            <a:extLst>
              <a:ext uri="{FF2B5EF4-FFF2-40B4-BE49-F238E27FC236}">
                <a16:creationId xmlns:a16="http://schemas.microsoft.com/office/drawing/2014/main" id="{80026C5E-5ED2-7A4F-9775-C8CD1FC598E1}"/>
              </a:ext>
            </a:extLst>
          </p:cNvPr>
          <p:cNvSpPr/>
          <p:nvPr/>
        </p:nvSpPr>
        <p:spPr>
          <a:xfrm>
            <a:off x="291519" y="3475429"/>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5</a:t>
            </a:r>
          </a:p>
        </p:txBody>
      </p:sp>
      <p:sp>
        <p:nvSpPr>
          <p:cNvPr id="19" name="Rectangle 18">
            <a:extLst>
              <a:ext uri="{FF2B5EF4-FFF2-40B4-BE49-F238E27FC236}">
                <a16:creationId xmlns:a16="http://schemas.microsoft.com/office/drawing/2014/main" id="{F7D6AC06-5DD2-F848-85B8-FE784173AB82}"/>
              </a:ext>
            </a:extLst>
          </p:cNvPr>
          <p:cNvSpPr/>
          <p:nvPr/>
        </p:nvSpPr>
        <p:spPr>
          <a:xfrm>
            <a:off x="299141" y="5055992"/>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Declare significance if either the </a:t>
            </a:r>
          </a:p>
          <a:p>
            <a:pPr algn="r"/>
            <a:r>
              <a:rPr lang="en-US" dirty="0"/>
              <a:t>variance or variance drop tests passes</a:t>
            </a:r>
          </a:p>
        </p:txBody>
      </p:sp>
      <p:sp>
        <p:nvSpPr>
          <p:cNvPr id="18" name="Rectangle 17">
            <a:extLst>
              <a:ext uri="{FF2B5EF4-FFF2-40B4-BE49-F238E27FC236}">
                <a16:creationId xmlns:a16="http://schemas.microsoft.com/office/drawing/2014/main" id="{ED2123FD-8BBB-654F-86F9-E04997A0F8EB}"/>
              </a:ext>
            </a:extLst>
          </p:cNvPr>
          <p:cNvSpPr/>
          <p:nvPr/>
        </p:nvSpPr>
        <p:spPr>
          <a:xfrm>
            <a:off x="291519" y="4266495"/>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6</a:t>
            </a:r>
          </a:p>
        </p:txBody>
      </p:sp>
      <p:sp>
        <p:nvSpPr>
          <p:cNvPr id="20" name="Rectangle 19">
            <a:extLst>
              <a:ext uri="{FF2B5EF4-FFF2-40B4-BE49-F238E27FC236}">
                <a16:creationId xmlns:a16="http://schemas.microsoft.com/office/drawing/2014/main" id="{14CDAC0C-0444-0443-8CAF-610241E57715}"/>
              </a:ext>
            </a:extLst>
          </p:cNvPr>
          <p:cNvSpPr/>
          <p:nvPr/>
        </p:nvSpPr>
        <p:spPr>
          <a:xfrm>
            <a:off x="299141" y="5853027"/>
            <a:ext cx="4472940" cy="7315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Keep k of minimum penalized </a:t>
            </a:r>
          </a:p>
          <a:p>
            <a:pPr algn="r"/>
            <a:r>
              <a:rPr lang="en-US" dirty="0"/>
              <a:t>average within-phase variance</a:t>
            </a:r>
          </a:p>
        </p:txBody>
      </p:sp>
      <p:sp>
        <p:nvSpPr>
          <p:cNvPr id="21" name="Rectangle 20">
            <a:extLst>
              <a:ext uri="{FF2B5EF4-FFF2-40B4-BE49-F238E27FC236}">
                <a16:creationId xmlns:a16="http://schemas.microsoft.com/office/drawing/2014/main" id="{93434659-CB4C-0442-A437-34CCDE6F8F9D}"/>
              </a:ext>
            </a:extLst>
          </p:cNvPr>
          <p:cNvSpPr/>
          <p:nvPr/>
        </p:nvSpPr>
        <p:spPr>
          <a:xfrm>
            <a:off x="291519" y="5061960"/>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7</a:t>
            </a:r>
          </a:p>
        </p:txBody>
      </p:sp>
      <p:sp>
        <p:nvSpPr>
          <p:cNvPr id="17" name="Rectangle 16">
            <a:extLst>
              <a:ext uri="{FF2B5EF4-FFF2-40B4-BE49-F238E27FC236}">
                <a16:creationId xmlns:a16="http://schemas.microsoft.com/office/drawing/2014/main" id="{C8BFA8C0-D7EC-4648-B715-BA90EBAE2F6B}"/>
              </a:ext>
            </a:extLst>
          </p:cNvPr>
          <p:cNvSpPr/>
          <p:nvPr/>
        </p:nvSpPr>
        <p:spPr>
          <a:xfrm>
            <a:off x="291518" y="5860252"/>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8</a:t>
            </a:r>
          </a:p>
        </p:txBody>
      </p:sp>
      <p:pic>
        <p:nvPicPr>
          <p:cNvPr id="2" name="Picture 1">
            <a:extLst>
              <a:ext uri="{FF2B5EF4-FFF2-40B4-BE49-F238E27FC236}">
                <a16:creationId xmlns:a16="http://schemas.microsoft.com/office/drawing/2014/main" id="{08F2CAFC-D80E-254F-8A00-119F2D1545A3}"/>
              </a:ext>
            </a:extLst>
          </p:cNvPr>
          <p:cNvPicPr>
            <a:picLocks noChangeAspect="1"/>
          </p:cNvPicPr>
          <p:nvPr/>
        </p:nvPicPr>
        <p:blipFill rotWithShape="1">
          <a:blip r:embed="rId3"/>
          <a:srcRect b="15579"/>
          <a:stretch/>
        </p:blipFill>
        <p:spPr>
          <a:xfrm>
            <a:off x="4936622" y="4713967"/>
            <a:ext cx="4021263" cy="426249"/>
          </a:xfrm>
          <a:prstGeom prst="rect">
            <a:avLst/>
          </a:prstGeom>
        </p:spPr>
      </p:pic>
      <p:pic>
        <p:nvPicPr>
          <p:cNvPr id="3" name="Picture 2">
            <a:extLst>
              <a:ext uri="{FF2B5EF4-FFF2-40B4-BE49-F238E27FC236}">
                <a16:creationId xmlns:a16="http://schemas.microsoft.com/office/drawing/2014/main" id="{3E4584E9-EF7B-E04D-AFA8-923712D6F2FD}"/>
              </a:ext>
            </a:extLst>
          </p:cNvPr>
          <p:cNvPicPr>
            <a:picLocks noChangeAspect="1"/>
          </p:cNvPicPr>
          <p:nvPr/>
        </p:nvPicPr>
        <p:blipFill>
          <a:blip r:embed="rId4"/>
          <a:stretch>
            <a:fillRect/>
          </a:stretch>
        </p:blipFill>
        <p:spPr>
          <a:xfrm>
            <a:off x="5239515" y="5364732"/>
            <a:ext cx="3605344" cy="731519"/>
          </a:xfrm>
          <a:prstGeom prst="rect">
            <a:avLst/>
          </a:prstGeom>
        </p:spPr>
      </p:pic>
    </p:spTree>
    <p:extLst>
      <p:ext uri="{BB962C8B-B14F-4D97-AF65-F5344CB8AC3E}">
        <p14:creationId xmlns:p14="http://schemas.microsoft.com/office/powerpoint/2010/main" val="28098204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136E1-C9A4-4942-9D86-BF41BA0A72A2}"/>
              </a:ext>
            </a:extLst>
          </p:cNvPr>
          <p:cNvSpPr>
            <a:spLocks noGrp="1"/>
          </p:cNvSpPr>
          <p:nvPr>
            <p:ph type="title"/>
          </p:nvPr>
        </p:nvSpPr>
        <p:spPr>
          <a:xfrm>
            <a:off x="628650" y="2121736"/>
            <a:ext cx="7886700" cy="2378074"/>
          </a:xfrm>
        </p:spPr>
        <p:txBody>
          <a:bodyPr>
            <a:normAutofit/>
          </a:bodyPr>
          <a:lstStyle/>
          <a:p>
            <a:pPr algn="ctr"/>
            <a:r>
              <a:rPr lang="en-US" sz="9600" b="1" dirty="0">
                <a:solidFill>
                  <a:schemeClr val="bg1"/>
                </a:solidFill>
                <a:latin typeface="Helvetica" pitchFamily="2" charset="0"/>
              </a:rPr>
              <a:t>Results</a:t>
            </a:r>
          </a:p>
        </p:txBody>
      </p:sp>
    </p:spTree>
    <p:extLst>
      <p:ext uri="{BB962C8B-B14F-4D97-AF65-F5344CB8AC3E}">
        <p14:creationId xmlns:p14="http://schemas.microsoft.com/office/powerpoint/2010/main" val="35583965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4F73ACE-669A-6946-807A-4B554255D8C1}"/>
              </a:ext>
            </a:extLst>
          </p:cNvPr>
          <p:cNvPicPr>
            <a:picLocks noGrp="1" noChangeAspect="1"/>
          </p:cNvPicPr>
          <p:nvPr>
            <p:ph idx="1"/>
          </p:nvPr>
        </p:nvPicPr>
        <p:blipFill>
          <a:blip r:embed="rId3"/>
          <a:stretch>
            <a:fillRect/>
          </a:stretch>
        </p:blipFill>
        <p:spPr>
          <a:xfrm>
            <a:off x="220662" y="1512805"/>
            <a:ext cx="4351338" cy="4351338"/>
          </a:xfrm>
        </p:spPr>
      </p:pic>
      <p:sp>
        <p:nvSpPr>
          <p:cNvPr id="2" name="Rectangle 1">
            <a:extLst>
              <a:ext uri="{FF2B5EF4-FFF2-40B4-BE49-F238E27FC236}">
                <a16:creationId xmlns:a16="http://schemas.microsoft.com/office/drawing/2014/main" id="{395E49A5-6C8D-9349-A7C3-5CED9A085897}"/>
              </a:ext>
            </a:extLst>
          </p:cNvPr>
          <p:cNvSpPr/>
          <p:nvPr/>
        </p:nvSpPr>
        <p:spPr>
          <a:xfrm>
            <a:off x="914400" y="1639614"/>
            <a:ext cx="3499945" cy="3689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8632532-FB78-9048-81F0-227AD0068569}"/>
              </a:ext>
            </a:extLst>
          </p:cNvPr>
          <p:cNvSpPr/>
          <p:nvPr/>
        </p:nvSpPr>
        <p:spPr>
          <a:xfrm>
            <a:off x="914400" y="141890"/>
            <a:ext cx="7441324" cy="11824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Did people show correlational changes?</a:t>
            </a:r>
          </a:p>
        </p:txBody>
      </p:sp>
    </p:spTree>
    <p:extLst>
      <p:ext uri="{BB962C8B-B14F-4D97-AF65-F5344CB8AC3E}">
        <p14:creationId xmlns:p14="http://schemas.microsoft.com/office/powerpoint/2010/main" val="4153458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E03FB0-414A-C54B-BC61-F2FA53C592D7}"/>
              </a:ext>
            </a:extLst>
          </p:cNvPr>
          <p:cNvSpPr/>
          <p:nvPr/>
        </p:nvSpPr>
        <p:spPr>
          <a:xfrm>
            <a:off x="1286256" y="268224"/>
            <a:ext cx="6571488" cy="147523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Helvetica" pitchFamily="2" charset="0"/>
              </a:rPr>
              <a:t>Problems with </a:t>
            </a:r>
          </a:p>
          <a:p>
            <a:pPr algn="ctr"/>
            <a:r>
              <a:rPr lang="en-US" sz="4400" b="1" dirty="0">
                <a:latin typeface="Helvetica" pitchFamily="2" charset="0"/>
              </a:rPr>
              <a:t>Mean-Level Change</a:t>
            </a:r>
          </a:p>
        </p:txBody>
      </p:sp>
      <p:sp>
        <p:nvSpPr>
          <p:cNvPr id="5" name="Rectangle 4">
            <a:extLst>
              <a:ext uri="{FF2B5EF4-FFF2-40B4-BE49-F238E27FC236}">
                <a16:creationId xmlns:a16="http://schemas.microsoft.com/office/drawing/2014/main" id="{B1652210-8F73-F641-AEE2-2F1F40295F21}"/>
              </a:ext>
            </a:extLst>
          </p:cNvPr>
          <p:cNvSpPr/>
          <p:nvPr/>
        </p:nvSpPr>
        <p:spPr>
          <a:xfrm>
            <a:off x="1134355" y="2326324"/>
            <a:ext cx="6875289" cy="110267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pitchFamily="2" charset="0"/>
              </a:rPr>
              <a:t>Timing</a:t>
            </a:r>
          </a:p>
        </p:txBody>
      </p:sp>
      <p:sp>
        <p:nvSpPr>
          <p:cNvPr id="6" name="Rectangle 5">
            <a:extLst>
              <a:ext uri="{FF2B5EF4-FFF2-40B4-BE49-F238E27FC236}">
                <a16:creationId xmlns:a16="http://schemas.microsoft.com/office/drawing/2014/main" id="{A32519BE-CBD4-114D-AD78-234AC6A7611F}"/>
              </a:ext>
            </a:extLst>
          </p:cNvPr>
          <p:cNvSpPr/>
          <p:nvPr/>
        </p:nvSpPr>
        <p:spPr>
          <a:xfrm>
            <a:off x="1134354" y="5063828"/>
            <a:ext cx="6875289" cy="110267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pitchFamily="2" charset="0"/>
              </a:rPr>
              <a:t>Independence of Traits</a:t>
            </a:r>
          </a:p>
        </p:txBody>
      </p:sp>
      <p:sp>
        <p:nvSpPr>
          <p:cNvPr id="7" name="Rectangle 6">
            <a:extLst>
              <a:ext uri="{FF2B5EF4-FFF2-40B4-BE49-F238E27FC236}">
                <a16:creationId xmlns:a16="http://schemas.microsoft.com/office/drawing/2014/main" id="{BFF889B9-76A0-5E4C-9F53-139B04914388}"/>
              </a:ext>
            </a:extLst>
          </p:cNvPr>
          <p:cNvSpPr/>
          <p:nvPr/>
        </p:nvSpPr>
        <p:spPr>
          <a:xfrm>
            <a:off x="1134355" y="3680086"/>
            <a:ext cx="6875289" cy="1102676"/>
          </a:xfrm>
          <a:prstGeom prst="rect">
            <a:avLst/>
          </a:prstGeom>
          <a:solidFill>
            <a:srgbClr val="302E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pitchFamily="2" charset="0"/>
              </a:rPr>
              <a:t>Level of Analysis</a:t>
            </a:r>
          </a:p>
        </p:txBody>
      </p:sp>
    </p:spTree>
    <p:extLst>
      <p:ext uri="{BB962C8B-B14F-4D97-AF65-F5344CB8AC3E}">
        <p14:creationId xmlns:p14="http://schemas.microsoft.com/office/powerpoint/2010/main" val="82773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4F73ACE-669A-6946-807A-4B554255D8C1}"/>
              </a:ext>
            </a:extLst>
          </p:cNvPr>
          <p:cNvPicPr>
            <a:picLocks noGrp="1" noChangeAspect="1"/>
          </p:cNvPicPr>
          <p:nvPr>
            <p:ph idx="1"/>
          </p:nvPr>
        </p:nvPicPr>
        <p:blipFill>
          <a:blip r:embed="rId2"/>
          <a:stretch>
            <a:fillRect/>
          </a:stretch>
        </p:blipFill>
        <p:spPr>
          <a:xfrm>
            <a:off x="220662" y="1512805"/>
            <a:ext cx="4351338" cy="4351338"/>
          </a:xfrm>
        </p:spPr>
      </p:pic>
      <p:sp>
        <p:nvSpPr>
          <p:cNvPr id="5" name="Rectangle 4">
            <a:extLst>
              <a:ext uri="{FF2B5EF4-FFF2-40B4-BE49-F238E27FC236}">
                <a16:creationId xmlns:a16="http://schemas.microsoft.com/office/drawing/2014/main" id="{C83ABA45-910F-B64E-879F-93310AC34BEB}"/>
              </a:ext>
            </a:extLst>
          </p:cNvPr>
          <p:cNvSpPr/>
          <p:nvPr/>
        </p:nvSpPr>
        <p:spPr>
          <a:xfrm>
            <a:off x="914400" y="141890"/>
            <a:ext cx="7441324" cy="11824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Did people show correlational changes?</a:t>
            </a:r>
          </a:p>
        </p:txBody>
      </p:sp>
    </p:spTree>
    <p:extLst>
      <p:ext uri="{BB962C8B-B14F-4D97-AF65-F5344CB8AC3E}">
        <p14:creationId xmlns:p14="http://schemas.microsoft.com/office/powerpoint/2010/main" val="41447704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4F73ACE-669A-6946-807A-4B554255D8C1}"/>
              </a:ext>
            </a:extLst>
          </p:cNvPr>
          <p:cNvPicPr>
            <a:picLocks noGrp="1" noChangeAspect="1"/>
          </p:cNvPicPr>
          <p:nvPr>
            <p:ph idx="1"/>
          </p:nvPr>
        </p:nvPicPr>
        <p:blipFill>
          <a:blip r:embed="rId2"/>
          <a:stretch>
            <a:fillRect/>
          </a:stretch>
        </p:blipFill>
        <p:spPr>
          <a:xfrm>
            <a:off x="220662" y="1512805"/>
            <a:ext cx="4351338" cy="4351338"/>
          </a:xfrm>
        </p:spPr>
      </p:pic>
      <p:pic>
        <p:nvPicPr>
          <p:cNvPr id="9" name="Picture 8">
            <a:extLst>
              <a:ext uri="{FF2B5EF4-FFF2-40B4-BE49-F238E27FC236}">
                <a16:creationId xmlns:a16="http://schemas.microsoft.com/office/drawing/2014/main" id="{08709F95-6B97-E34E-AC50-E2824B1A85E3}"/>
              </a:ext>
            </a:extLst>
          </p:cNvPr>
          <p:cNvPicPr>
            <a:picLocks noChangeAspect="1"/>
          </p:cNvPicPr>
          <p:nvPr/>
        </p:nvPicPr>
        <p:blipFill>
          <a:blip r:embed="rId3"/>
          <a:stretch>
            <a:fillRect/>
          </a:stretch>
        </p:blipFill>
        <p:spPr>
          <a:xfrm>
            <a:off x="4572000" y="1512805"/>
            <a:ext cx="4351339" cy="4351339"/>
          </a:xfrm>
          <a:prstGeom prst="rect">
            <a:avLst/>
          </a:prstGeom>
        </p:spPr>
      </p:pic>
      <p:sp>
        <p:nvSpPr>
          <p:cNvPr id="4" name="Rectangle 3">
            <a:extLst>
              <a:ext uri="{FF2B5EF4-FFF2-40B4-BE49-F238E27FC236}">
                <a16:creationId xmlns:a16="http://schemas.microsoft.com/office/drawing/2014/main" id="{997A328B-6F5B-E043-A4EC-5425858B8CAE}"/>
              </a:ext>
            </a:extLst>
          </p:cNvPr>
          <p:cNvSpPr/>
          <p:nvPr/>
        </p:nvSpPr>
        <p:spPr>
          <a:xfrm>
            <a:off x="5202621" y="1584434"/>
            <a:ext cx="3499945" cy="3689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836B2F-CDD3-6843-9063-240E07D8E32D}"/>
              </a:ext>
            </a:extLst>
          </p:cNvPr>
          <p:cNvSpPr/>
          <p:nvPr/>
        </p:nvSpPr>
        <p:spPr>
          <a:xfrm>
            <a:off x="914400" y="141890"/>
            <a:ext cx="7441324" cy="11824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Did people show correlational changes?</a:t>
            </a:r>
          </a:p>
        </p:txBody>
      </p:sp>
    </p:spTree>
    <p:extLst>
      <p:ext uri="{BB962C8B-B14F-4D97-AF65-F5344CB8AC3E}">
        <p14:creationId xmlns:p14="http://schemas.microsoft.com/office/powerpoint/2010/main" val="33551932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4F73ACE-669A-6946-807A-4B554255D8C1}"/>
              </a:ext>
            </a:extLst>
          </p:cNvPr>
          <p:cNvPicPr>
            <a:picLocks noGrp="1" noChangeAspect="1"/>
          </p:cNvPicPr>
          <p:nvPr>
            <p:ph idx="1"/>
          </p:nvPr>
        </p:nvPicPr>
        <p:blipFill>
          <a:blip r:embed="rId2"/>
          <a:stretch>
            <a:fillRect/>
          </a:stretch>
        </p:blipFill>
        <p:spPr>
          <a:xfrm>
            <a:off x="220662" y="1512805"/>
            <a:ext cx="4351338" cy="4351338"/>
          </a:xfrm>
        </p:spPr>
      </p:pic>
      <p:pic>
        <p:nvPicPr>
          <p:cNvPr id="9" name="Picture 8">
            <a:extLst>
              <a:ext uri="{FF2B5EF4-FFF2-40B4-BE49-F238E27FC236}">
                <a16:creationId xmlns:a16="http://schemas.microsoft.com/office/drawing/2014/main" id="{08709F95-6B97-E34E-AC50-E2824B1A85E3}"/>
              </a:ext>
            </a:extLst>
          </p:cNvPr>
          <p:cNvPicPr>
            <a:picLocks noChangeAspect="1"/>
          </p:cNvPicPr>
          <p:nvPr/>
        </p:nvPicPr>
        <p:blipFill>
          <a:blip r:embed="rId3"/>
          <a:stretch>
            <a:fillRect/>
          </a:stretch>
        </p:blipFill>
        <p:spPr>
          <a:xfrm>
            <a:off x="4572000" y="1512805"/>
            <a:ext cx="4351339" cy="4351339"/>
          </a:xfrm>
          <a:prstGeom prst="rect">
            <a:avLst/>
          </a:prstGeom>
        </p:spPr>
      </p:pic>
      <p:sp>
        <p:nvSpPr>
          <p:cNvPr id="5" name="Rectangle 4">
            <a:extLst>
              <a:ext uri="{FF2B5EF4-FFF2-40B4-BE49-F238E27FC236}">
                <a16:creationId xmlns:a16="http://schemas.microsoft.com/office/drawing/2014/main" id="{22836B2F-CDD3-6843-9063-240E07D8E32D}"/>
              </a:ext>
            </a:extLst>
          </p:cNvPr>
          <p:cNvSpPr/>
          <p:nvPr/>
        </p:nvSpPr>
        <p:spPr>
          <a:xfrm>
            <a:off x="914400" y="141890"/>
            <a:ext cx="7441324" cy="11824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Did people show correlational changes?</a:t>
            </a:r>
          </a:p>
        </p:txBody>
      </p:sp>
    </p:spTree>
    <p:extLst>
      <p:ext uri="{BB962C8B-B14F-4D97-AF65-F5344CB8AC3E}">
        <p14:creationId xmlns:p14="http://schemas.microsoft.com/office/powerpoint/2010/main" val="3624829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013FA-C974-D74F-8992-06C73F3E299E}"/>
              </a:ext>
            </a:extLst>
          </p:cNvPr>
          <p:cNvSpPr/>
          <p:nvPr/>
        </p:nvSpPr>
        <p:spPr>
          <a:xfrm>
            <a:off x="914400" y="141891"/>
            <a:ext cx="7441324" cy="76068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Where were there correlational changes?</a:t>
            </a:r>
          </a:p>
        </p:txBody>
      </p:sp>
    </p:spTree>
    <p:extLst>
      <p:ext uri="{BB962C8B-B14F-4D97-AF65-F5344CB8AC3E}">
        <p14:creationId xmlns:p14="http://schemas.microsoft.com/office/powerpoint/2010/main" val="3397655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162986-4562-EC48-9F9F-92A557833D5C}"/>
              </a:ext>
            </a:extLst>
          </p:cNvPr>
          <p:cNvPicPr>
            <a:picLocks noChangeAspect="1"/>
          </p:cNvPicPr>
          <p:nvPr/>
        </p:nvPicPr>
        <p:blipFill>
          <a:blip r:embed="rId2"/>
          <a:stretch>
            <a:fillRect/>
          </a:stretch>
        </p:blipFill>
        <p:spPr>
          <a:xfrm>
            <a:off x="0" y="902576"/>
            <a:ext cx="9144000" cy="5715000"/>
          </a:xfrm>
          <a:prstGeom prst="rect">
            <a:avLst/>
          </a:prstGeom>
        </p:spPr>
      </p:pic>
      <p:sp>
        <p:nvSpPr>
          <p:cNvPr id="5" name="Rectangle 4">
            <a:extLst>
              <a:ext uri="{FF2B5EF4-FFF2-40B4-BE49-F238E27FC236}">
                <a16:creationId xmlns:a16="http://schemas.microsoft.com/office/drawing/2014/main" id="{C7D013FA-C974-D74F-8992-06C73F3E299E}"/>
              </a:ext>
            </a:extLst>
          </p:cNvPr>
          <p:cNvSpPr/>
          <p:nvPr/>
        </p:nvSpPr>
        <p:spPr>
          <a:xfrm>
            <a:off x="914400" y="141891"/>
            <a:ext cx="7441324" cy="76068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Where were there correlational changes?</a:t>
            </a:r>
          </a:p>
        </p:txBody>
      </p:sp>
    </p:spTree>
    <p:extLst>
      <p:ext uri="{BB962C8B-B14F-4D97-AF65-F5344CB8AC3E}">
        <p14:creationId xmlns:p14="http://schemas.microsoft.com/office/powerpoint/2010/main" val="13478340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162986-4562-EC48-9F9F-92A557833D5C}"/>
              </a:ext>
            </a:extLst>
          </p:cNvPr>
          <p:cNvPicPr>
            <a:picLocks noChangeAspect="1"/>
          </p:cNvPicPr>
          <p:nvPr/>
        </p:nvPicPr>
        <p:blipFill>
          <a:blip r:embed="rId2"/>
          <a:stretch>
            <a:fillRect/>
          </a:stretch>
        </p:blipFill>
        <p:spPr>
          <a:xfrm>
            <a:off x="0" y="902576"/>
            <a:ext cx="9144000" cy="5715000"/>
          </a:xfrm>
          <a:prstGeom prst="rect">
            <a:avLst/>
          </a:prstGeom>
        </p:spPr>
      </p:pic>
      <p:sp>
        <p:nvSpPr>
          <p:cNvPr id="5" name="Rectangle 4">
            <a:extLst>
              <a:ext uri="{FF2B5EF4-FFF2-40B4-BE49-F238E27FC236}">
                <a16:creationId xmlns:a16="http://schemas.microsoft.com/office/drawing/2014/main" id="{C7D013FA-C974-D74F-8992-06C73F3E299E}"/>
              </a:ext>
            </a:extLst>
          </p:cNvPr>
          <p:cNvSpPr/>
          <p:nvPr/>
        </p:nvSpPr>
        <p:spPr>
          <a:xfrm>
            <a:off x="914400" y="141891"/>
            <a:ext cx="7441324" cy="76068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Where were there correlational changes?</a:t>
            </a:r>
          </a:p>
        </p:txBody>
      </p:sp>
    </p:spTree>
    <p:extLst>
      <p:ext uri="{BB962C8B-B14F-4D97-AF65-F5344CB8AC3E}">
        <p14:creationId xmlns:p14="http://schemas.microsoft.com/office/powerpoint/2010/main" val="18884801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162986-4562-EC48-9F9F-92A557833D5C}"/>
              </a:ext>
            </a:extLst>
          </p:cNvPr>
          <p:cNvPicPr>
            <a:picLocks noChangeAspect="1"/>
          </p:cNvPicPr>
          <p:nvPr/>
        </p:nvPicPr>
        <p:blipFill>
          <a:blip r:embed="rId2"/>
          <a:stretch>
            <a:fillRect/>
          </a:stretch>
        </p:blipFill>
        <p:spPr>
          <a:xfrm>
            <a:off x="0" y="902576"/>
            <a:ext cx="9144000" cy="5715000"/>
          </a:xfrm>
          <a:prstGeom prst="rect">
            <a:avLst/>
          </a:prstGeom>
        </p:spPr>
      </p:pic>
      <p:sp>
        <p:nvSpPr>
          <p:cNvPr id="5" name="Rectangle 4">
            <a:extLst>
              <a:ext uri="{FF2B5EF4-FFF2-40B4-BE49-F238E27FC236}">
                <a16:creationId xmlns:a16="http://schemas.microsoft.com/office/drawing/2014/main" id="{C7D013FA-C974-D74F-8992-06C73F3E299E}"/>
              </a:ext>
            </a:extLst>
          </p:cNvPr>
          <p:cNvSpPr/>
          <p:nvPr/>
        </p:nvSpPr>
        <p:spPr>
          <a:xfrm>
            <a:off x="914400" y="141891"/>
            <a:ext cx="7441324" cy="76068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Where were there correlational changes?</a:t>
            </a:r>
          </a:p>
        </p:txBody>
      </p:sp>
    </p:spTree>
    <p:extLst>
      <p:ext uri="{BB962C8B-B14F-4D97-AF65-F5344CB8AC3E}">
        <p14:creationId xmlns:p14="http://schemas.microsoft.com/office/powerpoint/2010/main" val="12914196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32397D-E23F-6342-9793-8D76E009C80B}"/>
              </a:ext>
            </a:extLst>
          </p:cNvPr>
          <p:cNvPicPr>
            <a:picLocks noChangeAspect="1"/>
          </p:cNvPicPr>
          <p:nvPr/>
        </p:nvPicPr>
        <p:blipFill>
          <a:blip r:embed="rId2"/>
          <a:stretch>
            <a:fillRect/>
          </a:stretch>
        </p:blipFill>
        <p:spPr>
          <a:xfrm>
            <a:off x="1786466" y="1286933"/>
            <a:ext cx="5571067" cy="5571067"/>
          </a:xfrm>
          <a:prstGeom prst="rect">
            <a:avLst/>
          </a:prstGeom>
        </p:spPr>
      </p:pic>
      <p:sp>
        <p:nvSpPr>
          <p:cNvPr id="2" name="Rectangle 1">
            <a:extLst>
              <a:ext uri="{FF2B5EF4-FFF2-40B4-BE49-F238E27FC236}">
                <a16:creationId xmlns:a16="http://schemas.microsoft.com/office/drawing/2014/main" id="{B2E2B1C1-29A9-AC44-92F5-D7071CB678FE}"/>
              </a:ext>
            </a:extLst>
          </p:cNvPr>
          <p:cNvSpPr/>
          <p:nvPr/>
        </p:nvSpPr>
        <p:spPr>
          <a:xfrm>
            <a:off x="2538248" y="1400212"/>
            <a:ext cx="4855780" cy="3783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495D07A-5ED1-B648-90B6-21E4F232A1AF}"/>
              </a:ext>
            </a:extLst>
          </p:cNvPr>
          <p:cNvSpPr/>
          <p:nvPr/>
        </p:nvSpPr>
        <p:spPr>
          <a:xfrm>
            <a:off x="914400" y="141890"/>
            <a:ext cx="7441324" cy="1182413"/>
          </a:xfrm>
          <a:prstGeom prst="rect">
            <a:avLst/>
          </a:prstGeom>
          <a:solidFill>
            <a:srgbClr val="302E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Did changes map onto events?</a:t>
            </a:r>
          </a:p>
        </p:txBody>
      </p:sp>
    </p:spTree>
    <p:extLst>
      <p:ext uri="{BB962C8B-B14F-4D97-AF65-F5344CB8AC3E}">
        <p14:creationId xmlns:p14="http://schemas.microsoft.com/office/powerpoint/2010/main" val="34549237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32397D-E23F-6342-9793-8D76E009C80B}"/>
              </a:ext>
            </a:extLst>
          </p:cNvPr>
          <p:cNvPicPr>
            <a:picLocks noChangeAspect="1"/>
          </p:cNvPicPr>
          <p:nvPr/>
        </p:nvPicPr>
        <p:blipFill>
          <a:blip r:embed="rId2"/>
          <a:stretch>
            <a:fillRect/>
          </a:stretch>
        </p:blipFill>
        <p:spPr>
          <a:xfrm>
            <a:off x="1786466" y="1286933"/>
            <a:ext cx="5571067" cy="5571067"/>
          </a:xfrm>
          <a:prstGeom prst="rect">
            <a:avLst/>
          </a:prstGeom>
        </p:spPr>
      </p:pic>
      <p:sp>
        <p:nvSpPr>
          <p:cNvPr id="4" name="Rectangle 3">
            <a:extLst>
              <a:ext uri="{FF2B5EF4-FFF2-40B4-BE49-F238E27FC236}">
                <a16:creationId xmlns:a16="http://schemas.microsoft.com/office/drawing/2014/main" id="{AE782EF7-6DB3-F44A-B682-934D61FEC1A5}"/>
              </a:ext>
            </a:extLst>
          </p:cNvPr>
          <p:cNvSpPr/>
          <p:nvPr/>
        </p:nvSpPr>
        <p:spPr>
          <a:xfrm>
            <a:off x="914400" y="141890"/>
            <a:ext cx="7441324" cy="1182413"/>
          </a:xfrm>
          <a:prstGeom prst="rect">
            <a:avLst/>
          </a:prstGeom>
          <a:solidFill>
            <a:srgbClr val="302E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Did changes map onto events?</a:t>
            </a:r>
          </a:p>
        </p:txBody>
      </p:sp>
    </p:spTree>
    <p:extLst>
      <p:ext uri="{BB962C8B-B14F-4D97-AF65-F5344CB8AC3E}">
        <p14:creationId xmlns:p14="http://schemas.microsoft.com/office/powerpoint/2010/main" val="1016903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D877BB-830B-5E44-AF38-764701ED45F2}"/>
              </a:ext>
            </a:extLst>
          </p:cNvPr>
          <p:cNvSpPr/>
          <p:nvPr/>
        </p:nvSpPr>
        <p:spPr>
          <a:xfrm>
            <a:off x="636608" y="420547"/>
            <a:ext cx="3622876" cy="276634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(Statistically) reliable correlational changes</a:t>
            </a:r>
          </a:p>
        </p:txBody>
      </p:sp>
    </p:spTree>
    <p:extLst>
      <p:ext uri="{BB962C8B-B14F-4D97-AF65-F5344CB8AC3E}">
        <p14:creationId xmlns:p14="http://schemas.microsoft.com/office/powerpoint/2010/main" val="1042579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0CDB7-96C5-D649-A997-FD226F8CC23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CF94A7F-D85D-8D43-883F-00A2E4654B6C}"/>
              </a:ext>
            </a:extLst>
          </p:cNvPr>
          <p:cNvPicPr>
            <a:picLocks noChangeAspect="1"/>
          </p:cNvPicPr>
          <p:nvPr/>
        </p:nvPicPr>
        <p:blipFill>
          <a:blip r:embed="rId3"/>
          <a:stretch>
            <a:fillRect/>
          </a:stretch>
        </p:blipFill>
        <p:spPr>
          <a:xfrm>
            <a:off x="205802" y="625839"/>
            <a:ext cx="8309548" cy="6232161"/>
          </a:xfrm>
          <a:prstGeom prst="rect">
            <a:avLst/>
          </a:prstGeom>
        </p:spPr>
      </p:pic>
    </p:spTree>
    <p:extLst>
      <p:ext uri="{BB962C8B-B14F-4D97-AF65-F5344CB8AC3E}">
        <p14:creationId xmlns:p14="http://schemas.microsoft.com/office/powerpoint/2010/main" val="15470715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7A2D70B-B46B-7447-9CE0-20E2A7998816}"/>
              </a:ext>
            </a:extLst>
          </p:cNvPr>
          <p:cNvGrpSpPr/>
          <p:nvPr/>
        </p:nvGrpSpPr>
        <p:grpSpPr>
          <a:xfrm>
            <a:off x="5306284" y="3670341"/>
            <a:ext cx="2566917" cy="2074184"/>
            <a:chOff x="6935151" y="638806"/>
            <a:chExt cx="3422556" cy="2765578"/>
          </a:xfrm>
        </p:grpSpPr>
        <p:grpSp>
          <p:nvGrpSpPr>
            <p:cNvPr id="5" name="Group 4">
              <a:extLst>
                <a:ext uri="{FF2B5EF4-FFF2-40B4-BE49-F238E27FC236}">
                  <a16:creationId xmlns:a16="http://schemas.microsoft.com/office/drawing/2014/main" id="{FCA165A8-61D6-C147-8405-C9A62E002FAA}"/>
                </a:ext>
              </a:extLst>
            </p:cNvPr>
            <p:cNvGrpSpPr/>
            <p:nvPr/>
          </p:nvGrpSpPr>
          <p:grpSpPr>
            <a:xfrm>
              <a:off x="6935151" y="638806"/>
              <a:ext cx="3422556" cy="2765578"/>
              <a:chOff x="6915421" y="-135570"/>
              <a:chExt cx="4055317" cy="3533288"/>
            </a:xfrm>
          </p:grpSpPr>
          <p:grpSp>
            <p:nvGrpSpPr>
              <p:cNvPr id="9" name="Group 8">
                <a:extLst>
                  <a:ext uri="{FF2B5EF4-FFF2-40B4-BE49-F238E27FC236}">
                    <a16:creationId xmlns:a16="http://schemas.microsoft.com/office/drawing/2014/main" id="{DCCC1ACB-3027-DD46-B4A4-C9BD5546482C}"/>
                  </a:ext>
                </a:extLst>
              </p:cNvPr>
              <p:cNvGrpSpPr/>
              <p:nvPr/>
            </p:nvGrpSpPr>
            <p:grpSpPr>
              <a:xfrm>
                <a:off x="6915421" y="-135570"/>
                <a:ext cx="3970751" cy="3533288"/>
                <a:chOff x="5637483" y="971881"/>
                <a:chExt cx="5617699" cy="4881800"/>
              </a:xfrm>
            </p:grpSpPr>
            <p:sp>
              <p:nvSpPr>
                <p:cNvPr id="11" name="Arc 10">
                  <a:extLst>
                    <a:ext uri="{FF2B5EF4-FFF2-40B4-BE49-F238E27FC236}">
                      <a16:creationId xmlns:a16="http://schemas.microsoft.com/office/drawing/2014/main" id="{D4643B4D-07CD-954A-BFFD-9C9313E17CA6}"/>
                    </a:ext>
                  </a:extLst>
                </p:cNvPr>
                <p:cNvSpPr/>
                <p:nvPr/>
              </p:nvSpPr>
              <p:spPr>
                <a:xfrm rot="5400000">
                  <a:off x="8460607" y="2897541"/>
                  <a:ext cx="2396690" cy="2142661"/>
                </a:xfrm>
                <a:prstGeom prst="arc">
                  <a:avLst>
                    <a:gd name="adj1" fmla="val 19791120"/>
                    <a:gd name="adj2" fmla="val 4326749"/>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2" name="Arc 11">
                  <a:extLst>
                    <a:ext uri="{FF2B5EF4-FFF2-40B4-BE49-F238E27FC236}">
                      <a16:creationId xmlns:a16="http://schemas.microsoft.com/office/drawing/2014/main" id="{A29822BE-B74E-4144-BF24-CCB16260AE1D}"/>
                    </a:ext>
                  </a:extLst>
                </p:cNvPr>
                <p:cNvSpPr/>
                <p:nvPr/>
              </p:nvSpPr>
              <p:spPr>
                <a:xfrm rot="965635" flipV="1">
                  <a:off x="6470357" y="3449336"/>
                  <a:ext cx="2186828" cy="2404345"/>
                </a:xfrm>
                <a:prstGeom prst="arc">
                  <a:avLst>
                    <a:gd name="adj1" fmla="val 1561782"/>
                    <a:gd name="adj2" fmla="val 6009462"/>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3" name="Arc 12">
                  <a:extLst>
                    <a:ext uri="{FF2B5EF4-FFF2-40B4-BE49-F238E27FC236}">
                      <a16:creationId xmlns:a16="http://schemas.microsoft.com/office/drawing/2014/main" id="{A0414C04-4955-764F-8E91-5FCC5F4850C9}"/>
                    </a:ext>
                  </a:extLst>
                </p:cNvPr>
                <p:cNvSpPr/>
                <p:nvPr/>
              </p:nvSpPr>
              <p:spPr>
                <a:xfrm rot="10800000" flipV="1">
                  <a:off x="5637483" y="1949206"/>
                  <a:ext cx="4357613" cy="1505032"/>
                </a:xfrm>
                <a:prstGeom prst="arc">
                  <a:avLst>
                    <a:gd name="adj1" fmla="val 445844"/>
                    <a:gd name="adj2" fmla="val 4952662"/>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4" name="Arc 13">
                  <a:extLst>
                    <a:ext uri="{FF2B5EF4-FFF2-40B4-BE49-F238E27FC236}">
                      <a16:creationId xmlns:a16="http://schemas.microsoft.com/office/drawing/2014/main" id="{4411FA2B-E93F-4A44-B13D-A00B924C43AF}"/>
                    </a:ext>
                  </a:extLst>
                </p:cNvPr>
                <p:cNvSpPr/>
                <p:nvPr/>
              </p:nvSpPr>
              <p:spPr>
                <a:xfrm rot="6325039" flipV="1">
                  <a:off x="8431513" y="2290518"/>
                  <a:ext cx="4142305" cy="1505032"/>
                </a:xfrm>
                <a:prstGeom prst="arc">
                  <a:avLst>
                    <a:gd name="adj1" fmla="val 330792"/>
                    <a:gd name="adj2" fmla="val 6424405"/>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sp>
            <p:nvSpPr>
              <p:cNvPr id="10" name="Rectangle 9">
                <a:extLst>
                  <a:ext uri="{FF2B5EF4-FFF2-40B4-BE49-F238E27FC236}">
                    <a16:creationId xmlns:a16="http://schemas.microsoft.com/office/drawing/2014/main" id="{E114047B-29B2-1843-B37D-394D892C9A9D}"/>
                  </a:ext>
                </a:extLst>
              </p:cNvPr>
              <p:cNvSpPr/>
              <p:nvPr/>
            </p:nvSpPr>
            <p:spPr>
              <a:xfrm>
                <a:off x="6949556" y="353987"/>
                <a:ext cx="4021182" cy="2971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6" name="Oval 5">
              <a:extLst>
                <a:ext uri="{FF2B5EF4-FFF2-40B4-BE49-F238E27FC236}">
                  <a16:creationId xmlns:a16="http://schemas.microsoft.com/office/drawing/2014/main" id="{CCF63738-ED26-9C42-8B7C-AA410F558D90}"/>
                </a:ext>
              </a:extLst>
            </p:cNvPr>
            <p:cNvSpPr/>
            <p:nvPr/>
          </p:nvSpPr>
          <p:spPr>
            <a:xfrm>
              <a:off x="7495543" y="1590195"/>
              <a:ext cx="270179" cy="274320"/>
            </a:xfrm>
            <a:prstGeom prst="ellipse">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302EF8"/>
                </a:solidFill>
              </a:endParaRPr>
            </a:p>
          </p:txBody>
        </p:sp>
        <p:sp>
          <p:nvSpPr>
            <p:cNvPr id="7" name="Rectangle 6">
              <a:extLst>
                <a:ext uri="{FF2B5EF4-FFF2-40B4-BE49-F238E27FC236}">
                  <a16:creationId xmlns:a16="http://schemas.microsoft.com/office/drawing/2014/main" id="{54F0EDE0-7460-D642-BC37-C19D7A7BF7CE}"/>
                </a:ext>
              </a:extLst>
            </p:cNvPr>
            <p:cNvSpPr/>
            <p:nvPr/>
          </p:nvSpPr>
          <p:spPr>
            <a:xfrm>
              <a:off x="6963960" y="1021992"/>
              <a:ext cx="3379343" cy="2966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rPr>
                <a:t>Close to Transition</a:t>
              </a:r>
            </a:p>
          </p:txBody>
        </p:sp>
        <p:cxnSp>
          <p:nvCxnSpPr>
            <p:cNvPr id="8" name="Straight Arrow Connector 7">
              <a:extLst>
                <a:ext uri="{FF2B5EF4-FFF2-40B4-BE49-F238E27FC236}">
                  <a16:creationId xmlns:a16="http://schemas.microsoft.com/office/drawing/2014/main" id="{A05E9A67-84F1-DC40-A7C3-037223ED5C94}"/>
                </a:ext>
              </a:extLst>
            </p:cNvPr>
            <p:cNvCxnSpPr/>
            <p:nvPr/>
          </p:nvCxnSpPr>
          <p:spPr>
            <a:xfrm>
              <a:off x="7811173" y="1882991"/>
              <a:ext cx="434366" cy="270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1ABD8724-E59D-3C44-A4F7-DDDB2FA742E4}"/>
              </a:ext>
            </a:extLst>
          </p:cNvPr>
          <p:cNvGrpSpPr/>
          <p:nvPr/>
        </p:nvGrpSpPr>
        <p:grpSpPr>
          <a:xfrm>
            <a:off x="5303948" y="1068494"/>
            <a:ext cx="2577077" cy="2074183"/>
            <a:chOff x="6949556" y="3596716"/>
            <a:chExt cx="3436103" cy="2765577"/>
          </a:xfrm>
        </p:grpSpPr>
        <p:grpSp>
          <p:nvGrpSpPr>
            <p:cNvPr id="16" name="Group 15">
              <a:extLst>
                <a:ext uri="{FF2B5EF4-FFF2-40B4-BE49-F238E27FC236}">
                  <a16:creationId xmlns:a16="http://schemas.microsoft.com/office/drawing/2014/main" id="{9C08FF84-F395-CD4E-A56A-D4CBB3A43DD1}"/>
                </a:ext>
              </a:extLst>
            </p:cNvPr>
            <p:cNvGrpSpPr/>
            <p:nvPr/>
          </p:nvGrpSpPr>
          <p:grpSpPr>
            <a:xfrm>
              <a:off x="6949556" y="3596716"/>
              <a:ext cx="3436103" cy="2765577"/>
              <a:chOff x="6949556" y="3258766"/>
              <a:chExt cx="4071369" cy="3533287"/>
            </a:xfrm>
          </p:grpSpPr>
          <p:grpSp>
            <p:nvGrpSpPr>
              <p:cNvPr id="20" name="Group 19">
                <a:extLst>
                  <a:ext uri="{FF2B5EF4-FFF2-40B4-BE49-F238E27FC236}">
                    <a16:creationId xmlns:a16="http://schemas.microsoft.com/office/drawing/2014/main" id="{96DB6872-79FD-584C-8B3B-0828A7C8D557}"/>
                  </a:ext>
                </a:extLst>
              </p:cNvPr>
              <p:cNvGrpSpPr/>
              <p:nvPr/>
            </p:nvGrpSpPr>
            <p:grpSpPr>
              <a:xfrm flipH="1">
                <a:off x="7050173" y="3258766"/>
                <a:ext cx="3970752" cy="3533287"/>
                <a:chOff x="5637483" y="971882"/>
                <a:chExt cx="5617700" cy="4881799"/>
              </a:xfrm>
            </p:grpSpPr>
            <p:sp>
              <p:nvSpPr>
                <p:cNvPr id="22" name="Arc 21">
                  <a:extLst>
                    <a:ext uri="{FF2B5EF4-FFF2-40B4-BE49-F238E27FC236}">
                      <a16:creationId xmlns:a16="http://schemas.microsoft.com/office/drawing/2014/main" id="{509B8F57-251D-B145-8B0F-4B223B52035E}"/>
                    </a:ext>
                  </a:extLst>
                </p:cNvPr>
                <p:cNvSpPr/>
                <p:nvPr/>
              </p:nvSpPr>
              <p:spPr>
                <a:xfrm rot="5400000">
                  <a:off x="8460607" y="2897541"/>
                  <a:ext cx="2396690" cy="2142661"/>
                </a:xfrm>
                <a:prstGeom prst="arc">
                  <a:avLst>
                    <a:gd name="adj1" fmla="val 19791120"/>
                    <a:gd name="adj2" fmla="val 4528096"/>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3" name="Arc 22">
                  <a:extLst>
                    <a:ext uri="{FF2B5EF4-FFF2-40B4-BE49-F238E27FC236}">
                      <a16:creationId xmlns:a16="http://schemas.microsoft.com/office/drawing/2014/main" id="{35AFEA2E-16F6-D541-90B3-5D2E855B2041}"/>
                    </a:ext>
                  </a:extLst>
                </p:cNvPr>
                <p:cNvSpPr/>
                <p:nvPr/>
              </p:nvSpPr>
              <p:spPr>
                <a:xfrm rot="965635" flipV="1">
                  <a:off x="6470357" y="3449336"/>
                  <a:ext cx="2186828" cy="2404345"/>
                </a:xfrm>
                <a:prstGeom prst="arc">
                  <a:avLst>
                    <a:gd name="adj1" fmla="val 2034445"/>
                    <a:gd name="adj2" fmla="val 6009462"/>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4" name="Arc 23">
                  <a:extLst>
                    <a:ext uri="{FF2B5EF4-FFF2-40B4-BE49-F238E27FC236}">
                      <a16:creationId xmlns:a16="http://schemas.microsoft.com/office/drawing/2014/main" id="{C32DA330-04F2-7441-8A1F-F9707304B8BB}"/>
                    </a:ext>
                  </a:extLst>
                </p:cNvPr>
                <p:cNvSpPr/>
                <p:nvPr/>
              </p:nvSpPr>
              <p:spPr>
                <a:xfrm rot="10800000" flipV="1">
                  <a:off x="5637483" y="1949206"/>
                  <a:ext cx="4357613" cy="1505032"/>
                </a:xfrm>
                <a:prstGeom prst="arc">
                  <a:avLst>
                    <a:gd name="adj1" fmla="val 445844"/>
                    <a:gd name="adj2" fmla="val 4952662"/>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5" name="Arc 24">
                  <a:extLst>
                    <a:ext uri="{FF2B5EF4-FFF2-40B4-BE49-F238E27FC236}">
                      <a16:creationId xmlns:a16="http://schemas.microsoft.com/office/drawing/2014/main" id="{640E110C-AE75-7045-91FD-94DECF53AC87}"/>
                    </a:ext>
                  </a:extLst>
                </p:cNvPr>
                <p:cNvSpPr/>
                <p:nvPr/>
              </p:nvSpPr>
              <p:spPr>
                <a:xfrm rot="6325039" flipV="1">
                  <a:off x="8431513" y="2290518"/>
                  <a:ext cx="4142305" cy="1505032"/>
                </a:xfrm>
                <a:prstGeom prst="arc">
                  <a:avLst>
                    <a:gd name="adj1" fmla="val 340251"/>
                    <a:gd name="adj2" fmla="val 6424405"/>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sp>
            <p:nvSpPr>
              <p:cNvPr id="21" name="Rectangle 20">
                <a:extLst>
                  <a:ext uri="{FF2B5EF4-FFF2-40B4-BE49-F238E27FC236}">
                    <a16:creationId xmlns:a16="http://schemas.microsoft.com/office/drawing/2014/main" id="{A2052509-E8A7-F348-988E-14B73FB25899}"/>
                  </a:ext>
                </a:extLst>
              </p:cNvPr>
              <p:cNvSpPr/>
              <p:nvPr/>
            </p:nvSpPr>
            <p:spPr>
              <a:xfrm flipH="1">
                <a:off x="6949556" y="3748322"/>
                <a:ext cx="4021182" cy="2971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 name="Oval 16">
              <a:extLst>
                <a:ext uri="{FF2B5EF4-FFF2-40B4-BE49-F238E27FC236}">
                  <a16:creationId xmlns:a16="http://schemas.microsoft.com/office/drawing/2014/main" id="{FFE074FE-B226-5144-80B7-21C51D130350}"/>
                </a:ext>
              </a:extLst>
            </p:cNvPr>
            <p:cNvSpPr/>
            <p:nvPr/>
          </p:nvSpPr>
          <p:spPr>
            <a:xfrm>
              <a:off x="7851599" y="5585465"/>
              <a:ext cx="270179" cy="274320"/>
            </a:xfrm>
            <a:prstGeom prst="ellipse">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302EF8"/>
                </a:solidFill>
              </a:endParaRPr>
            </a:p>
          </p:txBody>
        </p:sp>
        <p:sp>
          <p:nvSpPr>
            <p:cNvPr id="18" name="Rectangle 17">
              <a:extLst>
                <a:ext uri="{FF2B5EF4-FFF2-40B4-BE49-F238E27FC236}">
                  <a16:creationId xmlns:a16="http://schemas.microsoft.com/office/drawing/2014/main" id="{722DF542-1A70-5047-B7B6-993736B4F40C}"/>
                </a:ext>
              </a:extLst>
            </p:cNvPr>
            <p:cNvSpPr/>
            <p:nvPr/>
          </p:nvSpPr>
          <p:spPr>
            <a:xfrm>
              <a:off x="6971161" y="3954969"/>
              <a:ext cx="3379343" cy="2966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rPr>
                <a:t>Far from Transition</a:t>
              </a:r>
            </a:p>
          </p:txBody>
        </p:sp>
        <p:cxnSp>
          <p:nvCxnSpPr>
            <p:cNvPr id="19" name="Straight Arrow Connector 18">
              <a:extLst>
                <a:ext uri="{FF2B5EF4-FFF2-40B4-BE49-F238E27FC236}">
                  <a16:creationId xmlns:a16="http://schemas.microsoft.com/office/drawing/2014/main" id="{96EEFA63-8E41-9A48-8A1C-7804A1DA9F12}"/>
                </a:ext>
              </a:extLst>
            </p:cNvPr>
            <p:cNvCxnSpPr>
              <a:cxnSpLocks/>
            </p:cNvCxnSpPr>
            <p:nvPr/>
          </p:nvCxnSpPr>
          <p:spPr>
            <a:xfrm flipV="1">
              <a:off x="8195017" y="5367021"/>
              <a:ext cx="359211" cy="3556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F07E6E84-F485-034B-84D1-88F95878F518}"/>
              </a:ext>
            </a:extLst>
          </p:cNvPr>
          <p:cNvSpPr/>
          <p:nvPr/>
        </p:nvSpPr>
        <p:spPr>
          <a:xfrm>
            <a:off x="3023723" y="293360"/>
            <a:ext cx="3015887" cy="462807"/>
          </a:xfrm>
          <a:prstGeom prst="rect">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“Tipping Points”</a:t>
            </a:r>
          </a:p>
        </p:txBody>
      </p:sp>
      <p:sp>
        <p:nvSpPr>
          <p:cNvPr id="27" name="TextBox 26">
            <a:extLst>
              <a:ext uri="{FF2B5EF4-FFF2-40B4-BE49-F238E27FC236}">
                <a16:creationId xmlns:a16="http://schemas.microsoft.com/office/drawing/2014/main" id="{5642C0BD-A9AB-6C4F-B40A-3EAA4FED7FFB}"/>
              </a:ext>
            </a:extLst>
          </p:cNvPr>
          <p:cNvSpPr txBox="1"/>
          <p:nvPr/>
        </p:nvSpPr>
        <p:spPr>
          <a:xfrm>
            <a:off x="3081867" y="6472238"/>
            <a:ext cx="6062133" cy="300082"/>
          </a:xfrm>
          <a:prstGeom prst="rect">
            <a:avLst/>
          </a:prstGeom>
          <a:noFill/>
        </p:spPr>
        <p:txBody>
          <a:bodyPr wrap="square" rtlCol="0">
            <a:spAutoFit/>
          </a:bodyPr>
          <a:lstStyle/>
          <a:p>
            <a:r>
              <a:rPr lang="en-US" sz="1350" dirty="0" err="1"/>
              <a:t>Bonanno</a:t>
            </a:r>
            <a:r>
              <a:rPr lang="en-US" sz="1350" dirty="0"/>
              <a:t>, 2004; van </a:t>
            </a:r>
            <a:r>
              <a:rPr lang="en-US" sz="1350" dirty="0" err="1"/>
              <a:t>Leemput</a:t>
            </a:r>
            <a:r>
              <a:rPr lang="en-US" sz="1350" dirty="0"/>
              <a:t> et al., 2014; Cramer et al., 2016; </a:t>
            </a:r>
            <a:r>
              <a:rPr lang="en-US" sz="1350" dirty="0" err="1"/>
              <a:t>Cabrieto</a:t>
            </a:r>
            <a:r>
              <a:rPr lang="en-US" sz="1350" dirty="0"/>
              <a:t> et al., 2018</a:t>
            </a:r>
          </a:p>
        </p:txBody>
      </p:sp>
      <p:pic>
        <p:nvPicPr>
          <p:cNvPr id="3" name="Picture 2">
            <a:extLst>
              <a:ext uri="{FF2B5EF4-FFF2-40B4-BE49-F238E27FC236}">
                <a16:creationId xmlns:a16="http://schemas.microsoft.com/office/drawing/2014/main" id="{AE13AF41-0B94-C041-83F0-81CE3055F4EA}"/>
              </a:ext>
            </a:extLst>
          </p:cNvPr>
          <p:cNvPicPr>
            <a:picLocks noChangeAspect="1"/>
          </p:cNvPicPr>
          <p:nvPr/>
        </p:nvPicPr>
        <p:blipFill rotWithShape="1">
          <a:blip r:embed="rId3"/>
          <a:srcRect r="49787"/>
          <a:stretch/>
        </p:blipFill>
        <p:spPr>
          <a:xfrm>
            <a:off x="1400808" y="1100079"/>
            <a:ext cx="2537426" cy="2612279"/>
          </a:xfrm>
          <a:prstGeom prst="rect">
            <a:avLst/>
          </a:prstGeom>
        </p:spPr>
      </p:pic>
      <p:pic>
        <p:nvPicPr>
          <p:cNvPr id="28" name="Picture 27">
            <a:extLst>
              <a:ext uri="{FF2B5EF4-FFF2-40B4-BE49-F238E27FC236}">
                <a16:creationId xmlns:a16="http://schemas.microsoft.com/office/drawing/2014/main" id="{6D108002-B4B6-D943-BA23-0323E3ACFA93}"/>
              </a:ext>
            </a:extLst>
          </p:cNvPr>
          <p:cNvPicPr>
            <a:picLocks noChangeAspect="1"/>
          </p:cNvPicPr>
          <p:nvPr/>
        </p:nvPicPr>
        <p:blipFill rotWithShape="1">
          <a:blip r:embed="rId3"/>
          <a:srcRect l="51617"/>
          <a:stretch/>
        </p:blipFill>
        <p:spPr>
          <a:xfrm>
            <a:off x="1378937" y="3730548"/>
            <a:ext cx="2444913" cy="2612279"/>
          </a:xfrm>
          <a:prstGeom prst="rect">
            <a:avLst/>
          </a:prstGeom>
        </p:spPr>
      </p:pic>
    </p:spTree>
    <p:extLst>
      <p:ext uri="{BB962C8B-B14F-4D97-AF65-F5344CB8AC3E}">
        <p14:creationId xmlns:p14="http://schemas.microsoft.com/office/powerpoint/2010/main" val="70253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D877BB-830B-5E44-AF38-764701ED45F2}"/>
              </a:ext>
            </a:extLst>
          </p:cNvPr>
          <p:cNvSpPr/>
          <p:nvPr/>
        </p:nvSpPr>
        <p:spPr>
          <a:xfrm>
            <a:off x="636608" y="420547"/>
            <a:ext cx="3622876" cy="2766349"/>
          </a:xfrm>
          <a:prstGeom prst="rect">
            <a:avLst/>
          </a:prstGeom>
          <a:solidFill>
            <a:srgbClr val="302E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(Statistically) reliable correlational changes</a:t>
            </a:r>
          </a:p>
        </p:txBody>
      </p:sp>
      <p:sp>
        <p:nvSpPr>
          <p:cNvPr id="6" name="Rectangle 5">
            <a:extLst>
              <a:ext uri="{FF2B5EF4-FFF2-40B4-BE49-F238E27FC236}">
                <a16:creationId xmlns:a16="http://schemas.microsoft.com/office/drawing/2014/main" id="{978C689A-A33B-6A48-BF50-6A3F40331BFF}"/>
              </a:ext>
            </a:extLst>
          </p:cNvPr>
          <p:cNvSpPr/>
          <p:nvPr/>
        </p:nvSpPr>
        <p:spPr>
          <a:xfrm>
            <a:off x="4884516" y="420547"/>
            <a:ext cx="3622876" cy="276634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Person-level systems of personality</a:t>
            </a:r>
          </a:p>
        </p:txBody>
      </p:sp>
    </p:spTree>
    <p:extLst>
      <p:ext uri="{BB962C8B-B14F-4D97-AF65-F5344CB8AC3E}">
        <p14:creationId xmlns:p14="http://schemas.microsoft.com/office/powerpoint/2010/main" val="7134418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D877BB-830B-5E44-AF38-764701ED45F2}"/>
              </a:ext>
            </a:extLst>
          </p:cNvPr>
          <p:cNvSpPr/>
          <p:nvPr/>
        </p:nvSpPr>
        <p:spPr>
          <a:xfrm>
            <a:off x="636608" y="420547"/>
            <a:ext cx="3622876" cy="2766349"/>
          </a:xfrm>
          <a:prstGeom prst="rect">
            <a:avLst/>
          </a:prstGeom>
          <a:solidFill>
            <a:srgbClr val="302E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(Statistically) reliable correlational changes</a:t>
            </a:r>
          </a:p>
        </p:txBody>
      </p:sp>
      <p:sp>
        <p:nvSpPr>
          <p:cNvPr id="5" name="Rectangle 4">
            <a:extLst>
              <a:ext uri="{FF2B5EF4-FFF2-40B4-BE49-F238E27FC236}">
                <a16:creationId xmlns:a16="http://schemas.microsoft.com/office/drawing/2014/main" id="{ED696105-EE41-EC4E-90F1-8C3D2CBF6282}"/>
              </a:ext>
            </a:extLst>
          </p:cNvPr>
          <p:cNvSpPr/>
          <p:nvPr/>
        </p:nvSpPr>
        <p:spPr>
          <a:xfrm>
            <a:off x="636608" y="3671104"/>
            <a:ext cx="3622876" cy="276634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Time scale of changes</a:t>
            </a:r>
          </a:p>
        </p:txBody>
      </p:sp>
      <p:sp>
        <p:nvSpPr>
          <p:cNvPr id="6" name="Rectangle 5">
            <a:extLst>
              <a:ext uri="{FF2B5EF4-FFF2-40B4-BE49-F238E27FC236}">
                <a16:creationId xmlns:a16="http://schemas.microsoft.com/office/drawing/2014/main" id="{978C689A-A33B-6A48-BF50-6A3F40331BFF}"/>
              </a:ext>
            </a:extLst>
          </p:cNvPr>
          <p:cNvSpPr/>
          <p:nvPr/>
        </p:nvSpPr>
        <p:spPr>
          <a:xfrm>
            <a:off x="4884516" y="420547"/>
            <a:ext cx="3622876" cy="2766349"/>
          </a:xfrm>
          <a:prstGeom prst="rect">
            <a:avLst/>
          </a:prstGeom>
          <a:solidFill>
            <a:srgbClr val="302E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Person-level systems of personality</a:t>
            </a:r>
          </a:p>
        </p:txBody>
      </p:sp>
    </p:spTree>
    <p:extLst>
      <p:ext uri="{BB962C8B-B14F-4D97-AF65-F5344CB8AC3E}">
        <p14:creationId xmlns:p14="http://schemas.microsoft.com/office/powerpoint/2010/main" val="14648557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D877BB-830B-5E44-AF38-764701ED45F2}"/>
              </a:ext>
            </a:extLst>
          </p:cNvPr>
          <p:cNvSpPr/>
          <p:nvPr/>
        </p:nvSpPr>
        <p:spPr>
          <a:xfrm>
            <a:off x="636608" y="420547"/>
            <a:ext cx="3622876" cy="2766349"/>
          </a:xfrm>
          <a:prstGeom prst="rect">
            <a:avLst/>
          </a:prstGeom>
          <a:solidFill>
            <a:srgbClr val="302E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(Statistically) reliable correlational changes</a:t>
            </a:r>
          </a:p>
        </p:txBody>
      </p:sp>
      <p:sp>
        <p:nvSpPr>
          <p:cNvPr id="5" name="Rectangle 4">
            <a:extLst>
              <a:ext uri="{FF2B5EF4-FFF2-40B4-BE49-F238E27FC236}">
                <a16:creationId xmlns:a16="http://schemas.microsoft.com/office/drawing/2014/main" id="{ED696105-EE41-EC4E-90F1-8C3D2CBF6282}"/>
              </a:ext>
            </a:extLst>
          </p:cNvPr>
          <p:cNvSpPr/>
          <p:nvPr/>
        </p:nvSpPr>
        <p:spPr>
          <a:xfrm>
            <a:off x="636608" y="3671104"/>
            <a:ext cx="3622876" cy="2766349"/>
          </a:xfrm>
          <a:prstGeom prst="rect">
            <a:avLst/>
          </a:prstGeom>
          <a:solidFill>
            <a:srgbClr val="302E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Time scale of changes</a:t>
            </a:r>
          </a:p>
        </p:txBody>
      </p:sp>
      <p:sp>
        <p:nvSpPr>
          <p:cNvPr id="6" name="Rectangle 5">
            <a:extLst>
              <a:ext uri="{FF2B5EF4-FFF2-40B4-BE49-F238E27FC236}">
                <a16:creationId xmlns:a16="http://schemas.microsoft.com/office/drawing/2014/main" id="{978C689A-A33B-6A48-BF50-6A3F40331BFF}"/>
              </a:ext>
            </a:extLst>
          </p:cNvPr>
          <p:cNvSpPr/>
          <p:nvPr/>
        </p:nvSpPr>
        <p:spPr>
          <a:xfrm>
            <a:off x="4884516" y="420547"/>
            <a:ext cx="3622876" cy="2766349"/>
          </a:xfrm>
          <a:prstGeom prst="rect">
            <a:avLst/>
          </a:prstGeom>
          <a:solidFill>
            <a:srgbClr val="302E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Person-level systems of personality</a:t>
            </a:r>
          </a:p>
        </p:txBody>
      </p:sp>
      <p:sp>
        <p:nvSpPr>
          <p:cNvPr id="7" name="Rectangle 6">
            <a:extLst>
              <a:ext uri="{FF2B5EF4-FFF2-40B4-BE49-F238E27FC236}">
                <a16:creationId xmlns:a16="http://schemas.microsoft.com/office/drawing/2014/main" id="{1FB45C89-CE22-FD48-892D-CD9183D6FAAB}"/>
              </a:ext>
            </a:extLst>
          </p:cNvPr>
          <p:cNvSpPr/>
          <p:nvPr/>
        </p:nvSpPr>
        <p:spPr>
          <a:xfrm>
            <a:off x="4884516" y="3671104"/>
            <a:ext cx="3622876" cy="276634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The murky case for life events</a:t>
            </a:r>
          </a:p>
        </p:txBody>
      </p:sp>
    </p:spTree>
    <p:extLst>
      <p:ext uri="{BB962C8B-B14F-4D97-AF65-F5344CB8AC3E}">
        <p14:creationId xmlns:p14="http://schemas.microsoft.com/office/powerpoint/2010/main" val="26007867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10C4A3B-70B5-F94D-A679-CA05D6E08194}"/>
              </a:ext>
            </a:extLst>
          </p:cNvPr>
          <p:cNvSpPr txBox="1">
            <a:spLocks/>
          </p:cNvSpPr>
          <p:nvPr/>
        </p:nvSpPr>
        <p:spPr>
          <a:xfrm>
            <a:off x="1145192" y="239705"/>
            <a:ext cx="709803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rgbClr val="0432FF"/>
                </a:solidFill>
                <a:latin typeface="+mn-lt"/>
                <a:ea typeface="Helvetica" charset="0"/>
                <a:cs typeface="Helvetica" charset="0"/>
              </a:rPr>
              <a:t>Questions?</a:t>
            </a:r>
          </a:p>
        </p:txBody>
      </p:sp>
      <p:sp>
        <p:nvSpPr>
          <p:cNvPr id="5" name="Content Placeholder 2">
            <a:extLst>
              <a:ext uri="{FF2B5EF4-FFF2-40B4-BE49-F238E27FC236}">
                <a16:creationId xmlns:a16="http://schemas.microsoft.com/office/drawing/2014/main" id="{9043C65F-9EC5-C146-95F6-AFC1E6DD4A0C}"/>
              </a:ext>
            </a:extLst>
          </p:cNvPr>
          <p:cNvSpPr txBox="1">
            <a:spLocks/>
          </p:cNvSpPr>
          <p:nvPr/>
        </p:nvSpPr>
        <p:spPr>
          <a:xfrm>
            <a:off x="486865" y="1278847"/>
            <a:ext cx="3795713" cy="3263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dirty="0">
              <a:ea typeface="Helvetica" charset="0"/>
              <a:cs typeface="Helvetica" charset="0"/>
            </a:endParaRPr>
          </a:p>
          <a:p>
            <a:pPr marL="0" indent="0" algn="ctr">
              <a:buFont typeface="Arial" panose="020B0604020202020204" pitchFamily="34" charset="0"/>
              <a:buNone/>
            </a:pPr>
            <a:r>
              <a:rPr lang="en-US" sz="2400" b="1" dirty="0">
                <a:solidFill>
                  <a:srgbClr val="0432FF"/>
                </a:solidFill>
                <a:ea typeface="Helvetica" charset="0"/>
                <a:cs typeface="Helvetica" charset="0"/>
              </a:rPr>
              <a:t>Special Thanks to: </a:t>
            </a:r>
          </a:p>
          <a:p>
            <a:pPr marL="0" indent="0" algn="ctr">
              <a:buFont typeface="Arial" panose="020B0604020202020204" pitchFamily="34" charset="0"/>
              <a:buNone/>
            </a:pPr>
            <a:r>
              <a:rPr lang="en-US" sz="2400" dirty="0">
                <a:ea typeface="Helvetica" charset="0"/>
                <a:cs typeface="Helvetica" charset="0"/>
              </a:rPr>
              <a:t>Josh Jackson</a:t>
            </a:r>
          </a:p>
          <a:p>
            <a:pPr marL="0" indent="0" algn="ctr">
              <a:buFont typeface="Arial" panose="020B0604020202020204" pitchFamily="34" charset="0"/>
              <a:buNone/>
            </a:pPr>
            <a:r>
              <a:rPr lang="en-US" sz="2400" dirty="0">
                <a:ea typeface="Helvetica" charset="0"/>
                <a:cs typeface="Helvetica" charset="0"/>
              </a:rPr>
              <a:t>The </a:t>
            </a:r>
            <a:r>
              <a:rPr lang="en-US" sz="2400" dirty="0" err="1">
                <a:ea typeface="Helvetica" charset="0"/>
                <a:cs typeface="Helvetica" charset="0"/>
              </a:rPr>
              <a:t>PMaD</a:t>
            </a:r>
            <a:r>
              <a:rPr lang="en-US" sz="2400" dirty="0">
                <a:ea typeface="Helvetica" charset="0"/>
                <a:cs typeface="Helvetica" charset="0"/>
              </a:rPr>
              <a:t> Lab</a:t>
            </a:r>
          </a:p>
          <a:p>
            <a:pPr marL="0" indent="0" algn="ctr">
              <a:buFont typeface="Arial" panose="020B0604020202020204" pitchFamily="34" charset="0"/>
              <a:buNone/>
            </a:pPr>
            <a:endParaRPr lang="en-US" sz="1500" dirty="0">
              <a:ea typeface="Helvetica" charset="0"/>
              <a:cs typeface="Helvetica" charset="0"/>
            </a:endParaRPr>
          </a:p>
        </p:txBody>
      </p:sp>
      <p:sp>
        <p:nvSpPr>
          <p:cNvPr id="6" name="Content Placeholder 2">
            <a:extLst>
              <a:ext uri="{FF2B5EF4-FFF2-40B4-BE49-F238E27FC236}">
                <a16:creationId xmlns:a16="http://schemas.microsoft.com/office/drawing/2014/main" id="{C300C234-1853-3C4A-B434-3E73AFD66BA8}"/>
              </a:ext>
            </a:extLst>
          </p:cNvPr>
          <p:cNvSpPr txBox="1">
            <a:spLocks/>
          </p:cNvSpPr>
          <p:nvPr/>
        </p:nvSpPr>
        <p:spPr>
          <a:xfrm>
            <a:off x="5189836" y="1464253"/>
            <a:ext cx="3292754" cy="4874052"/>
          </a:xfrm>
          <a:prstGeom prst="rect">
            <a:avLst/>
          </a:prstGeom>
        </p:spPr>
        <p:txBody>
          <a:bodyPr vert="horz" lIns="68580" tIns="34290" rIns="68580" bIns="34290" rtlCol="0">
            <a:normAutofit/>
          </a:bodyPr>
          <a:lstStyle>
            <a:lvl1pPr marL="205740" indent="-205740" algn="l" defTabSz="822960" rtl="0" eaLnBrk="1" latinLnBrk="0" hangingPunct="1">
              <a:lnSpc>
                <a:spcPct val="90000"/>
              </a:lnSpc>
              <a:spcBef>
                <a:spcPts val="900"/>
              </a:spcBef>
              <a:buFont typeface="Arial" panose="020B0604020202020204" pitchFamily="34" charset="0"/>
              <a:buChar char="•"/>
              <a:defRPr sz="2520" kern="1200">
                <a:solidFill>
                  <a:schemeClr val="tx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a:lstStyle>
          <a:p>
            <a:pPr marL="0" indent="0" algn="ctr">
              <a:buNone/>
            </a:pPr>
            <a:endParaRPr lang="en-US" sz="2100" b="1" dirty="0">
              <a:ea typeface="Helvetica" charset="0"/>
              <a:cs typeface="Helvetica" charset="0"/>
            </a:endParaRPr>
          </a:p>
          <a:p>
            <a:pPr marL="0" indent="0" algn="ctr">
              <a:buNone/>
            </a:pPr>
            <a:r>
              <a:rPr lang="en-US" sz="2100" b="1" dirty="0">
                <a:solidFill>
                  <a:srgbClr val="0432FF"/>
                </a:solidFill>
                <a:ea typeface="Helvetica" charset="0"/>
                <a:cs typeface="Helvetica" charset="0"/>
              </a:rPr>
              <a:t>Results:</a:t>
            </a:r>
          </a:p>
          <a:p>
            <a:pPr marL="0" indent="0" algn="ctr">
              <a:buNone/>
            </a:pPr>
            <a:r>
              <a:rPr lang="en-US" sz="2100" dirty="0" err="1">
                <a:ea typeface="Helvetica" charset="0"/>
                <a:cs typeface="Helvetica" charset="0"/>
              </a:rPr>
              <a:t>pmdlab.wustl.edu</a:t>
            </a:r>
            <a:r>
              <a:rPr lang="en-US" sz="2100" dirty="0">
                <a:ea typeface="Helvetica" charset="0"/>
                <a:cs typeface="Helvetica" charset="0"/>
              </a:rPr>
              <a:t>/KCP_2.07.html</a:t>
            </a:r>
            <a:endParaRPr lang="en-US" sz="2100" b="1" dirty="0">
              <a:ea typeface="Helvetica" charset="0"/>
              <a:cs typeface="Helvetica" charset="0"/>
            </a:endParaRPr>
          </a:p>
          <a:p>
            <a:pPr marL="0" indent="0" algn="ctr">
              <a:buNone/>
            </a:pPr>
            <a:r>
              <a:rPr lang="en-US" sz="2100" b="1" dirty="0">
                <a:solidFill>
                  <a:srgbClr val="0432FF"/>
                </a:solidFill>
                <a:ea typeface="Helvetica" charset="0"/>
                <a:cs typeface="Helvetica" charset="0"/>
              </a:rPr>
              <a:t>Data and Code:</a:t>
            </a:r>
          </a:p>
          <a:p>
            <a:pPr marL="0" indent="0" algn="ctr">
              <a:buNone/>
            </a:pPr>
            <a:r>
              <a:rPr lang="en-US" sz="2100" dirty="0" err="1"/>
              <a:t>github.com</a:t>
            </a:r>
            <a:r>
              <a:rPr lang="en-US" sz="2100" dirty="0"/>
              <a:t>/</a:t>
            </a:r>
            <a:r>
              <a:rPr lang="en-US" sz="2100" dirty="0" err="1"/>
              <a:t>emoriebeck</a:t>
            </a:r>
            <a:r>
              <a:rPr lang="en-US" sz="2100" dirty="0"/>
              <a:t>/KCP</a:t>
            </a:r>
          </a:p>
          <a:p>
            <a:pPr marL="0" indent="0" algn="ctr">
              <a:buNone/>
            </a:pPr>
            <a:r>
              <a:rPr lang="en-US" sz="2100" b="1" dirty="0">
                <a:solidFill>
                  <a:srgbClr val="0432FF"/>
                </a:solidFill>
                <a:ea typeface="Helvetica" charset="0"/>
                <a:cs typeface="Helvetica" charset="0"/>
              </a:rPr>
              <a:t>Slides:</a:t>
            </a:r>
          </a:p>
          <a:p>
            <a:pPr marL="0" indent="0" algn="ctr">
              <a:buNone/>
            </a:pPr>
            <a:r>
              <a:rPr lang="en-US" sz="2100" dirty="0" err="1">
                <a:ea typeface="Helvetica" charset="0"/>
                <a:cs typeface="Helvetica" charset="0"/>
              </a:rPr>
              <a:t>pmdlab.wustl.edu</a:t>
            </a:r>
            <a:r>
              <a:rPr lang="en-US" sz="2100" dirty="0">
                <a:ea typeface="Helvetica" charset="0"/>
                <a:cs typeface="Helvetica" charset="0"/>
              </a:rPr>
              <a:t>/ </a:t>
            </a:r>
            <a:r>
              <a:rPr lang="en-US" sz="2100" dirty="0"/>
              <a:t>Beck_SPSP_2019.pptx</a:t>
            </a:r>
          </a:p>
          <a:p>
            <a:pPr marL="0" indent="0" algn="ctr">
              <a:buNone/>
            </a:pPr>
            <a:r>
              <a:rPr lang="en-US" sz="2100" b="1" dirty="0">
                <a:solidFill>
                  <a:srgbClr val="0432FF"/>
                </a:solidFill>
                <a:ea typeface="Helvetica" charset="0"/>
                <a:cs typeface="Helvetica" charset="0"/>
              </a:rPr>
              <a:t>Preregistration:</a:t>
            </a:r>
          </a:p>
          <a:p>
            <a:pPr marL="0" indent="0" algn="ctr">
              <a:buNone/>
            </a:pPr>
            <a:r>
              <a:rPr lang="en-US" sz="2100" dirty="0" err="1">
                <a:ea typeface="Helvetica" charset="0"/>
                <a:cs typeface="Helvetica" charset="0"/>
              </a:rPr>
              <a:t>osf.io</a:t>
            </a:r>
            <a:r>
              <a:rPr lang="en-US" sz="2100" dirty="0">
                <a:ea typeface="Helvetica" charset="0"/>
                <a:cs typeface="Helvetica" charset="0"/>
              </a:rPr>
              <a:t>/mfn8w/</a:t>
            </a:r>
          </a:p>
        </p:txBody>
      </p:sp>
      <p:pic>
        <p:nvPicPr>
          <p:cNvPr id="12" name="Picture 11" descr="A group of people posing for a photo&#13;&#10;&#13;&#10;Description automatically generated">
            <a:extLst>
              <a:ext uri="{FF2B5EF4-FFF2-40B4-BE49-F238E27FC236}">
                <a16:creationId xmlns:a16="http://schemas.microsoft.com/office/drawing/2014/main" id="{6916BB1B-2E69-4844-8915-8DF5F1141672}"/>
              </a:ext>
            </a:extLst>
          </p:cNvPr>
          <p:cNvPicPr>
            <a:picLocks noChangeAspect="1"/>
          </p:cNvPicPr>
          <p:nvPr/>
        </p:nvPicPr>
        <p:blipFill>
          <a:blip r:embed="rId3"/>
          <a:stretch>
            <a:fillRect/>
          </a:stretch>
        </p:blipFill>
        <p:spPr>
          <a:xfrm>
            <a:off x="655898" y="3473970"/>
            <a:ext cx="3506832" cy="2626877"/>
          </a:xfrm>
          <a:prstGeom prst="rect">
            <a:avLst/>
          </a:prstGeom>
        </p:spPr>
      </p:pic>
    </p:spTree>
    <p:extLst>
      <p:ext uri="{BB962C8B-B14F-4D97-AF65-F5344CB8AC3E}">
        <p14:creationId xmlns:p14="http://schemas.microsoft.com/office/powerpoint/2010/main" val="1018168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934B94D-7714-0B44-893F-A73358281861}"/>
              </a:ext>
            </a:extLst>
          </p:cNvPr>
          <p:cNvGrpSpPr/>
          <p:nvPr/>
        </p:nvGrpSpPr>
        <p:grpSpPr>
          <a:xfrm>
            <a:off x="947560" y="2501642"/>
            <a:ext cx="3015887" cy="2228850"/>
            <a:chOff x="1263413" y="2192522"/>
            <a:chExt cx="4021182" cy="2971800"/>
          </a:xfrm>
        </p:grpSpPr>
        <p:sp>
          <p:nvSpPr>
            <p:cNvPr id="28" name="Rectangle 27">
              <a:extLst>
                <a:ext uri="{FF2B5EF4-FFF2-40B4-BE49-F238E27FC236}">
                  <a16:creationId xmlns:a16="http://schemas.microsoft.com/office/drawing/2014/main" id="{C9DD737B-367A-2144-87ED-7F4E16CD2B3C}"/>
                </a:ext>
              </a:extLst>
            </p:cNvPr>
            <p:cNvSpPr/>
            <p:nvPr/>
          </p:nvSpPr>
          <p:spPr>
            <a:xfrm>
              <a:off x="1263413" y="2192522"/>
              <a:ext cx="4021182" cy="2971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9" name="Straight Connector 28">
              <a:extLst>
                <a:ext uri="{FF2B5EF4-FFF2-40B4-BE49-F238E27FC236}">
                  <a16:creationId xmlns:a16="http://schemas.microsoft.com/office/drawing/2014/main" id="{23CF2DC0-8B14-3049-9F8E-0089793B4B2F}"/>
                </a:ext>
              </a:extLst>
            </p:cNvPr>
            <p:cNvCxnSpPr>
              <a:cxnSpLocks/>
            </p:cNvCxnSpPr>
            <p:nvPr/>
          </p:nvCxnSpPr>
          <p:spPr>
            <a:xfrm>
              <a:off x="1695459" y="2192522"/>
              <a:ext cx="0" cy="297180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30" name="Straight Connector 29">
            <a:extLst>
              <a:ext uri="{FF2B5EF4-FFF2-40B4-BE49-F238E27FC236}">
                <a16:creationId xmlns:a16="http://schemas.microsoft.com/office/drawing/2014/main" id="{CF98E6DB-F176-2B44-8A08-B37A063A5798}"/>
              </a:ext>
            </a:extLst>
          </p:cNvPr>
          <p:cNvCxnSpPr>
            <a:cxnSpLocks/>
          </p:cNvCxnSpPr>
          <p:nvPr/>
        </p:nvCxnSpPr>
        <p:spPr>
          <a:xfrm>
            <a:off x="1271594" y="2961975"/>
            <a:ext cx="2691852" cy="0"/>
          </a:xfrm>
          <a:prstGeom prst="line">
            <a:avLst/>
          </a:prstGeom>
          <a:ln w="603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66F3966-C5C5-C842-9DFB-6FA952CB00A0}"/>
              </a:ext>
            </a:extLst>
          </p:cNvPr>
          <p:cNvCxnSpPr>
            <a:cxnSpLocks/>
          </p:cNvCxnSpPr>
          <p:nvPr/>
        </p:nvCxnSpPr>
        <p:spPr>
          <a:xfrm>
            <a:off x="1944361" y="3105858"/>
            <a:ext cx="2019086" cy="866224"/>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990CDA5-7F8D-0441-8F44-CD535B115E0C}"/>
              </a:ext>
            </a:extLst>
          </p:cNvPr>
          <p:cNvCxnSpPr>
            <a:cxnSpLocks/>
          </p:cNvCxnSpPr>
          <p:nvPr/>
        </p:nvCxnSpPr>
        <p:spPr>
          <a:xfrm>
            <a:off x="1271594" y="4174567"/>
            <a:ext cx="2691852" cy="0"/>
          </a:xfrm>
          <a:prstGeom prst="line">
            <a:avLst/>
          </a:prstGeom>
          <a:ln w="60325">
            <a:solidFill>
              <a:srgbClr val="00B05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153E8A-437E-8F41-8BB1-DDF4235777FE}"/>
              </a:ext>
            </a:extLst>
          </p:cNvPr>
          <p:cNvSpPr txBox="1"/>
          <p:nvPr/>
        </p:nvSpPr>
        <p:spPr>
          <a:xfrm>
            <a:off x="2047633" y="2684976"/>
            <a:ext cx="815741" cy="300082"/>
          </a:xfrm>
          <a:prstGeom prst="rect">
            <a:avLst/>
          </a:prstGeom>
          <a:noFill/>
        </p:spPr>
        <p:txBody>
          <a:bodyPr wrap="square" rtlCol="0">
            <a:spAutoFit/>
          </a:bodyPr>
          <a:lstStyle/>
          <a:p>
            <a:pPr algn="ctr"/>
            <a:r>
              <a:rPr lang="en-US" sz="1350" b="1" dirty="0"/>
              <a:t>chronic</a:t>
            </a:r>
          </a:p>
        </p:txBody>
      </p:sp>
      <p:sp>
        <p:nvSpPr>
          <p:cNvPr id="34" name="TextBox 33">
            <a:extLst>
              <a:ext uri="{FF2B5EF4-FFF2-40B4-BE49-F238E27FC236}">
                <a16:creationId xmlns:a16="http://schemas.microsoft.com/office/drawing/2014/main" id="{8320EE35-4C98-DE4D-AEE9-545372608846}"/>
              </a:ext>
            </a:extLst>
          </p:cNvPr>
          <p:cNvSpPr txBox="1"/>
          <p:nvPr/>
        </p:nvSpPr>
        <p:spPr>
          <a:xfrm rot="1472412">
            <a:off x="2147494" y="3084321"/>
            <a:ext cx="815741" cy="300082"/>
          </a:xfrm>
          <a:prstGeom prst="rect">
            <a:avLst/>
          </a:prstGeom>
          <a:noFill/>
        </p:spPr>
        <p:txBody>
          <a:bodyPr wrap="square" rtlCol="0">
            <a:spAutoFit/>
          </a:bodyPr>
          <a:lstStyle/>
          <a:p>
            <a:pPr algn="ctr"/>
            <a:r>
              <a:rPr lang="en-US" sz="1350" b="1" dirty="0"/>
              <a:t>recovery</a:t>
            </a:r>
          </a:p>
        </p:txBody>
      </p:sp>
      <p:sp>
        <p:nvSpPr>
          <p:cNvPr id="35" name="TextBox 34">
            <a:extLst>
              <a:ext uri="{FF2B5EF4-FFF2-40B4-BE49-F238E27FC236}">
                <a16:creationId xmlns:a16="http://schemas.microsoft.com/office/drawing/2014/main" id="{77FF4B5F-01BD-BF46-8FFD-3E7F3AA2137F}"/>
              </a:ext>
            </a:extLst>
          </p:cNvPr>
          <p:cNvSpPr txBox="1"/>
          <p:nvPr/>
        </p:nvSpPr>
        <p:spPr>
          <a:xfrm>
            <a:off x="2169568" y="3928740"/>
            <a:ext cx="977413" cy="300082"/>
          </a:xfrm>
          <a:prstGeom prst="rect">
            <a:avLst/>
          </a:prstGeom>
          <a:noFill/>
        </p:spPr>
        <p:txBody>
          <a:bodyPr wrap="square" rtlCol="0">
            <a:spAutoFit/>
          </a:bodyPr>
          <a:lstStyle/>
          <a:p>
            <a:pPr algn="ctr"/>
            <a:r>
              <a:rPr lang="en-US" sz="1350" b="1" dirty="0"/>
              <a:t>resilience</a:t>
            </a:r>
          </a:p>
        </p:txBody>
      </p:sp>
      <p:cxnSp>
        <p:nvCxnSpPr>
          <p:cNvPr id="36" name="Straight Connector 35">
            <a:extLst>
              <a:ext uri="{FF2B5EF4-FFF2-40B4-BE49-F238E27FC236}">
                <a16:creationId xmlns:a16="http://schemas.microsoft.com/office/drawing/2014/main" id="{0E06F24A-FAA0-544D-B2AD-FF07203960AF}"/>
              </a:ext>
            </a:extLst>
          </p:cNvPr>
          <p:cNvCxnSpPr>
            <a:cxnSpLocks/>
          </p:cNvCxnSpPr>
          <p:nvPr/>
        </p:nvCxnSpPr>
        <p:spPr>
          <a:xfrm>
            <a:off x="1269320" y="3971233"/>
            <a:ext cx="1594053" cy="0"/>
          </a:xfrm>
          <a:prstGeom prst="line">
            <a:avLst/>
          </a:prstGeom>
          <a:ln w="603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2CBD266-CD01-764B-8080-40951DB32ED3}"/>
              </a:ext>
            </a:extLst>
          </p:cNvPr>
          <p:cNvCxnSpPr>
            <a:cxnSpLocks/>
          </p:cNvCxnSpPr>
          <p:nvPr/>
        </p:nvCxnSpPr>
        <p:spPr>
          <a:xfrm flipV="1">
            <a:off x="2863373" y="3110557"/>
            <a:ext cx="1100073" cy="862302"/>
          </a:xfrm>
          <a:prstGeom prst="line">
            <a:avLst/>
          </a:prstGeom>
          <a:ln w="60325">
            <a:solidFill>
              <a:schemeClr val="accent4"/>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F9A705D-C5F8-6644-A0A7-4105405CD804}"/>
              </a:ext>
            </a:extLst>
          </p:cNvPr>
          <p:cNvSpPr txBox="1"/>
          <p:nvPr/>
        </p:nvSpPr>
        <p:spPr>
          <a:xfrm>
            <a:off x="1658476" y="3699743"/>
            <a:ext cx="815741" cy="300082"/>
          </a:xfrm>
          <a:prstGeom prst="rect">
            <a:avLst/>
          </a:prstGeom>
          <a:noFill/>
        </p:spPr>
        <p:txBody>
          <a:bodyPr wrap="square" rtlCol="0">
            <a:spAutoFit/>
          </a:bodyPr>
          <a:lstStyle/>
          <a:p>
            <a:pPr algn="ctr"/>
            <a:r>
              <a:rPr lang="en-US" sz="1350" b="1" dirty="0"/>
              <a:t>delayed</a:t>
            </a:r>
          </a:p>
        </p:txBody>
      </p:sp>
      <p:cxnSp>
        <p:nvCxnSpPr>
          <p:cNvPr id="39" name="Straight Connector 38">
            <a:extLst>
              <a:ext uri="{FF2B5EF4-FFF2-40B4-BE49-F238E27FC236}">
                <a16:creationId xmlns:a16="http://schemas.microsoft.com/office/drawing/2014/main" id="{B0C20F57-9B2A-3F40-A8B5-807FD0DC4DD0}"/>
              </a:ext>
            </a:extLst>
          </p:cNvPr>
          <p:cNvCxnSpPr>
            <a:cxnSpLocks/>
          </p:cNvCxnSpPr>
          <p:nvPr/>
        </p:nvCxnSpPr>
        <p:spPr>
          <a:xfrm>
            <a:off x="1271595" y="3100973"/>
            <a:ext cx="672766" cy="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F2C46E99-BF03-DE41-8391-30CF015A25BC}"/>
              </a:ext>
            </a:extLst>
          </p:cNvPr>
          <p:cNvGrpSpPr/>
          <p:nvPr/>
        </p:nvGrpSpPr>
        <p:grpSpPr>
          <a:xfrm>
            <a:off x="5201363" y="1336354"/>
            <a:ext cx="2566917" cy="2074184"/>
            <a:chOff x="6935151" y="638806"/>
            <a:chExt cx="3422556" cy="2765578"/>
          </a:xfrm>
        </p:grpSpPr>
        <p:grpSp>
          <p:nvGrpSpPr>
            <p:cNvPr id="41" name="Group 40">
              <a:extLst>
                <a:ext uri="{FF2B5EF4-FFF2-40B4-BE49-F238E27FC236}">
                  <a16:creationId xmlns:a16="http://schemas.microsoft.com/office/drawing/2014/main" id="{19F6E6CC-4295-EB4B-A79B-1929426FF392}"/>
                </a:ext>
              </a:extLst>
            </p:cNvPr>
            <p:cNvGrpSpPr/>
            <p:nvPr/>
          </p:nvGrpSpPr>
          <p:grpSpPr>
            <a:xfrm>
              <a:off x="6935151" y="638806"/>
              <a:ext cx="3422556" cy="2765578"/>
              <a:chOff x="6915421" y="-135570"/>
              <a:chExt cx="4055317" cy="3533288"/>
            </a:xfrm>
          </p:grpSpPr>
          <p:grpSp>
            <p:nvGrpSpPr>
              <p:cNvPr id="45" name="Group 44">
                <a:extLst>
                  <a:ext uri="{FF2B5EF4-FFF2-40B4-BE49-F238E27FC236}">
                    <a16:creationId xmlns:a16="http://schemas.microsoft.com/office/drawing/2014/main" id="{CB95817C-BE33-144A-889E-E8B3133139FC}"/>
                  </a:ext>
                </a:extLst>
              </p:cNvPr>
              <p:cNvGrpSpPr/>
              <p:nvPr/>
            </p:nvGrpSpPr>
            <p:grpSpPr>
              <a:xfrm>
                <a:off x="6915421" y="-135570"/>
                <a:ext cx="3970751" cy="3533288"/>
                <a:chOff x="5637483" y="971881"/>
                <a:chExt cx="5617699" cy="4881800"/>
              </a:xfrm>
            </p:grpSpPr>
            <p:sp>
              <p:nvSpPr>
                <p:cNvPr id="47" name="Arc 46">
                  <a:extLst>
                    <a:ext uri="{FF2B5EF4-FFF2-40B4-BE49-F238E27FC236}">
                      <a16:creationId xmlns:a16="http://schemas.microsoft.com/office/drawing/2014/main" id="{735131B4-359F-9E45-9D18-2987479ED547}"/>
                    </a:ext>
                  </a:extLst>
                </p:cNvPr>
                <p:cNvSpPr/>
                <p:nvPr/>
              </p:nvSpPr>
              <p:spPr>
                <a:xfrm rot="5400000">
                  <a:off x="8460607" y="2897541"/>
                  <a:ext cx="2396690" cy="2142661"/>
                </a:xfrm>
                <a:prstGeom prst="arc">
                  <a:avLst>
                    <a:gd name="adj1" fmla="val 19791120"/>
                    <a:gd name="adj2" fmla="val 4326749"/>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8" name="Arc 47">
                  <a:extLst>
                    <a:ext uri="{FF2B5EF4-FFF2-40B4-BE49-F238E27FC236}">
                      <a16:creationId xmlns:a16="http://schemas.microsoft.com/office/drawing/2014/main" id="{6B70DDFC-DE21-514F-9495-CEE150DE1228}"/>
                    </a:ext>
                  </a:extLst>
                </p:cNvPr>
                <p:cNvSpPr/>
                <p:nvPr/>
              </p:nvSpPr>
              <p:spPr>
                <a:xfrm rot="965635" flipV="1">
                  <a:off x="6470357" y="3449336"/>
                  <a:ext cx="2186828" cy="2404345"/>
                </a:xfrm>
                <a:prstGeom prst="arc">
                  <a:avLst>
                    <a:gd name="adj1" fmla="val 1561782"/>
                    <a:gd name="adj2" fmla="val 6009462"/>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9" name="Arc 48">
                  <a:extLst>
                    <a:ext uri="{FF2B5EF4-FFF2-40B4-BE49-F238E27FC236}">
                      <a16:creationId xmlns:a16="http://schemas.microsoft.com/office/drawing/2014/main" id="{C093A2BE-2DD6-8F4F-BC4A-1C46DF39683D}"/>
                    </a:ext>
                  </a:extLst>
                </p:cNvPr>
                <p:cNvSpPr/>
                <p:nvPr/>
              </p:nvSpPr>
              <p:spPr>
                <a:xfrm rot="10800000" flipV="1">
                  <a:off x="5637483" y="1949206"/>
                  <a:ext cx="4357613" cy="1505032"/>
                </a:xfrm>
                <a:prstGeom prst="arc">
                  <a:avLst>
                    <a:gd name="adj1" fmla="val 445844"/>
                    <a:gd name="adj2" fmla="val 4952662"/>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50" name="Arc 49">
                  <a:extLst>
                    <a:ext uri="{FF2B5EF4-FFF2-40B4-BE49-F238E27FC236}">
                      <a16:creationId xmlns:a16="http://schemas.microsoft.com/office/drawing/2014/main" id="{59227CC4-5F47-EA49-97CC-E8CD8D75D51B}"/>
                    </a:ext>
                  </a:extLst>
                </p:cNvPr>
                <p:cNvSpPr/>
                <p:nvPr/>
              </p:nvSpPr>
              <p:spPr>
                <a:xfrm rot="6325039" flipV="1">
                  <a:off x="8431513" y="2290518"/>
                  <a:ext cx="4142305" cy="1505032"/>
                </a:xfrm>
                <a:prstGeom prst="arc">
                  <a:avLst>
                    <a:gd name="adj1" fmla="val 330792"/>
                    <a:gd name="adj2" fmla="val 6424405"/>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sp>
            <p:nvSpPr>
              <p:cNvPr id="46" name="Rectangle 45">
                <a:extLst>
                  <a:ext uri="{FF2B5EF4-FFF2-40B4-BE49-F238E27FC236}">
                    <a16:creationId xmlns:a16="http://schemas.microsoft.com/office/drawing/2014/main" id="{EEE6ADEA-FB8D-F041-9DD9-9800059513B9}"/>
                  </a:ext>
                </a:extLst>
              </p:cNvPr>
              <p:cNvSpPr/>
              <p:nvPr/>
            </p:nvSpPr>
            <p:spPr>
              <a:xfrm>
                <a:off x="6949556" y="353987"/>
                <a:ext cx="4021182" cy="2971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42" name="Oval 41">
              <a:extLst>
                <a:ext uri="{FF2B5EF4-FFF2-40B4-BE49-F238E27FC236}">
                  <a16:creationId xmlns:a16="http://schemas.microsoft.com/office/drawing/2014/main" id="{44264734-BB55-7048-8959-87FE708A866A}"/>
                </a:ext>
              </a:extLst>
            </p:cNvPr>
            <p:cNvSpPr/>
            <p:nvPr/>
          </p:nvSpPr>
          <p:spPr>
            <a:xfrm>
              <a:off x="7495543" y="1590195"/>
              <a:ext cx="270179" cy="274320"/>
            </a:xfrm>
            <a:prstGeom prst="ellipse">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302EF8"/>
                </a:solidFill>
              </a:endParaRPr>
            </a:p>
          </p:txBody>
        </p:sp>
        <p:sp>
          <p:nvSpPr>
            <p:cNvPr id="43" name="Rectangle 42">
              <a:extLst>
                <a:ext uri="{FF2B5EF4-FFF2-40B4-BE49-F238E27FC236}">
                  <a16:creationId xmlns:a16="http://schemas.microsoft.com/office/drawing/2014/main" id="{7707C076-FA2C-9340-8961-EC4F3B054685}"/>
                </a:ext>
              </a:extLst>
            </p:cNvPr>
            <p:cNvSpPr/>
            <p:nvPr/>
          </p:nvSpPr>
          <p:spPr>
            <a:xfrm>
              <a:off x="6963960" y="1021992"/>
              <a:ext cx="3379343" cy="2966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rPr>
                <a:t>Close to Transition</a:t>
              </a:r>
            </a:p>
          </p:txBody>
        </p:sp>
        <p:cxnSp>
          <p:nvCxnSpPr>
            <p:cNvPr id="44" name="Straight Arrow Connector 43">
              <a:extLst>
                <a:ext uri="{FF2B5EF4-FFF2-40B4-BE49-F238E27FC236}">
                  <a16:creationId xmlns:a16="http://schemas.microsoft.com/office/drawing/2014/main" id="{724A8BC4-A294-534E-9081-5BDA3570876A}"/>
                </a:ext>
              </a:extLst>
            </p:cNvPr>
            <p:cNvCxnSpPr/>
            <p:nvPr/>
          </p:nvCxnSpPr>
          <p:spPr>
            <a:xfrm>
              <a:off x="7811173" y="1882991"/>
              <a:ext cx="434366" cy="270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34A79BAB-62A3-FB4F-A43C-6FCCCBE4BF71}"/>
              </a:ext>
            </a:extLst>
          </p:cNvPr>
          <p:cNvGrpSpPr/>
          <p:nvPr/>
        </p:nvGrpSpPr>
        <p:grpSpPr>
          <a:xfrm>
            <a:off x="5212168" y="3554787"/>
            <a:ext cx="2577077" cy="2074183"/>
            <a:chOff x="6949556" y="3596716"/>
            <a:chExt cx="3436103" cy="2765577"/>
          </a:xfrm>
        </p:grpSpPr>
        <p:grpSp>
          <p:nvGrpSpPr>
            <p:cNvPr id="52" name="Group 51">
              <a:extLst>
                <a:ext uri="{FF2B5EF4-FFF2-40B4-BE49-F238E27FC236}">
                  <a16:creationId xmlns:a16="http://schemas.microsoft.com/office/drawing/2014/main" id="{83643ABB-109B-E84C-AD27-F0CBA19A9A13}"/>
                </a:ext>
              </a:extLst>
            </p:cNvPr>
            <p:cNvGrpSpPr/>
            <p:nvPr/>
          </p:nvGrpSpPr>
          <p:grpSpPr>
            <a:xfrm>
              <a:off x="6949556" y="3596716"/>
              <a:ext cx="3436103" cy="2765577"/>
              <a:chOff x="6949556" y="3258766"/>
              <a:chExt cx="4071369" cy="3533287"/>
            </a:xfrm>
          </p:grpSpPr>
          <p:grpSp>
            <p:nvGrpSpPr>
              <p:cNvPr id="56" name="Group 55">
                <a:extLst>
                  <a:ext uri="{FF2B5EF4-FFF2-40B4-BE49-F238E27FC236}">
                    <a16:creationId xmlns:a16="http://schemas.microsoft.com/office/drawing/2014/main" id="{2A9F142E-4CD6-1A4B-A347-47D2BF71B56F}"/>
                  </a:ext>
                </a:extLst>
              </p:cNvPr>
              <p:cNvGrpSpPr/>
              <p:nvPr/>
            </p:nvGrpSpPr>
            <p:grpSpPr>
              <a:xfrm flipH="1">
                <a:off x="7050173" y="3258766"/>
                <a:ext cx="3970752" cy="3533287"/>
                <a:chOff x="5637483" y="971882"/>
                <a:chExt cx="5617700" cy="4881799"/>
              </a:xfrm>
            </p:grpSpPr>
            <p:sp>
              <p:nvSpPr>
                <p:cNvPr id="58" name="Arc 57">
                  <a:extLst>
                    <a:ext uri="{FF2B5EF4-FFF2-40B4-BE49-F238E27FC236}">
                      <a16:creationId xmlns:a16="http://schemas.microsoft.com/office/drawing/2014/main" id="{EEF08E3E-A886-EC4E-86AF-828D9B5A2287}"/>
                    </a:ext>
                  </a:extLst>
                </p:cNvPr>
                <p:cNvSpPr/>
                <p:nvPr/>
              </p:nvSpPr>
              <p:spPr>
                <a:xfrm rot="5400000">
                  <a:off x="8460607" y="2897541"/>
                  <a:ext cx="2396690" cy="2142661"/>
                </a:xfrm>
                <a:prstGeom prst="arc">
                  <a:avLst>
                    <a:gd name="adj1" fmla="val 19791120"/>
                    <a:gd name="adj2" fmla="val 4528096"/>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59" name="Arc 58">
                  <a:extLst>
                    <a:ext uri="{FF2B5EF4-FFF2-40B4-BE49-F238E27FC236}">
                      <a16:creationId xmlns:a16="http://schemas.microsoft.com/office/drawing/2014/main" id="{0F2544B5-2DCF-7E43-B77B-A976BF58CC85}"/>
                    </a:ext>
                  </a:extLst>
                </p:cNvPr>
                <p:cNvSpPr/>
                <p:nvPr/>
              </p:nvSpPr>
              <p:spPr>
                <a:xfrm rot="965635" flipV="1">
                  <a:off x="6470357" y="3449336"/>
                  <a:ext cx="2186828" cy="2404345"/>
                </a:xfrm>
                <a:prstGeom prst="arc">
                  <a:avLst>
                    <a:gd name="adj1" fmla="val 2034445"/>
                    <a:gd name="adj2" fmla="val 6009462"/>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0" name="Arc 59">
                  <a:extLst>
                    <a:ext uri="{FF2B5EF4-FFF2-40B4-BE49-F238E27FC236}">
                      <a16:creationId xmlns:a16="http://schemas.microsoft.com/office/drawing/2014/main" id="{BCED4D80-96AB-D84F-8648-96644B5CD861}"/>
                    </a:ext>
                  </a:extLst>
                </p:cNvPr>
                <p:cNvSpPr/>
                <p:nvPr/>
              </p:nvSpPr>
              <p:spPr>
                <a:xfrm rot="10800000" flipV="1">
                  <a:off x="5637483" y="1949206"/>
                  <a:ext cx="4357613" cy="1505032"/>
                </a:xfrm>
                <a:prstGeom prst="arc">
                  <a:avLst>
                    <a:gd name="adj1" fmla="val 445844"/>
                    <a:gd name="adj2" fmla="val 4952662"/>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1" name="Arc 60">
                  <a:extLst>
                    <a:ext uri="{FF2B5EF4-FFF2-40B4-BE49-F238E27FC236}">
                      <a16:creationId xmlns:a16="http://schemas.microsoft.com/office/drawing/2014/main" id="{21E6B978-FBB3-D14B-827F-A47ADDAE38C1}"/>
                    </a:ext>
                  </a:extLst>
                </p:cNvPr>
                <p:cNvSpPr/>
                <p:nvPr/>
              </p:nvSpPr>
              <p:spPr>
                <a:xfrm rot="6325039" flipV="1">
                  <a:off x="8431513" y="2290518"/>
                  <a:ext cx="4142305" cy="1505032"/>
                </a:xfrm>
                <a:prstGeom prst="arc">
                  <a:avLst>
                    <a:gd name="adj1" fmla="val 340251"/>
                    <a:gd name="adj2" fmla="val 6424405"/>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sp>
            <p:nvSpPr>
              <p:cNvPr id="57" name="Rectangle 56">
                <a:extLst>
                  <a:ext uri="{FF2B5EF4-FFF2-40B4-BE49-F238E27FC236}">
                    <a16:creationId xmlns:a16="http://schemas.microsoft.com/office/drawing/2014/main" id="{D98708BE-5CCE-FC4D-BFB9-E1B32182CB1B}"/>
                  </a:ext>
                </a:extLst>
              </p:cNvPr>
              <p:cNvSpPr/>
              <p:nvPr/>
            </p:nvSpPr>
            <p:spPr>
              <a:xfrm flipH="1">
                <a:off x="6949556" y="3748322"/>
                <a:ext cx="4021182" cy="2971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53" name="Oval 52">
              <a:extLst>
                <a:ext uri="{FF2B5EF4-FFF2-40B4-BE49-F238E27FC236}">
                  <a16:creationId xmlns:a16="http://schemas.microsoft.com/office/drawing/2014/main" id="{72287C6D-17D4-AB41-85BC-9759E0A00CD1}"/>
                </a:ext>
              </a:extLst>
            </p:cNvPr>
            <p:cNvSpPr/>
            <p:nvPr/>
          </p:nvSpPr>
          <p:spPr>
            <a:xfrm>
              <a:off x="7851599" y="5585465"/>
              <a:ext cx="270179" cy="274320"/>
            </a:xfrm>
            <a:prstGeom prst="ellipse">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302EF8"/>
                </a:solidFill>
              </a:endParaRPr>
            </a:p>
          </p:txBody>
        </p:sp>
        <p:sp>
          <p:nvSpPr>
            <p:cNvPr id="54" name="Rectangle 53">
              <a:extLst>
                <a:ext uri="{FF2B5EF4-FFF2-40B4-BE49-F238E27FC236}">
                  <a16:creationId xmlns:a16="http://schemas.microsoft.com/office/drawing/2014/main" id="{C7275D0E-35F3-3948-A13C-A3365DB9D48B}"/>
                </a:ext>
              </a:extLst>
            </p:cNvPr>
            <p:cNvSpPr/>
            <p:nvPr/>
          </p:nvSpPr>
          <p:spPr>
            <a:xfrm>
              <a:off x="6971161" y="3954969"/>
              <a:ext cx="3379343" cy="2966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rPr>
                <a:t>Far from Transition</a:t>
              </a:r>
            </a:p>
          </p:txBody>
        </p:sp>
        <p:cxnSp>
          <p:nvCxnSpPr>
            <p:cNvPr id="55" name="Straight Arrow Connector 54">
              <a:extLst>
                <a:ext uri="{FF2B5EF4-FFF2-40B4-BE49-F238E27FC236}">
                  <a16:creationId xmlns:a16="http://schemas.microsoft.com/office/drawing/2014/main" id="{835A4E2C-1C99-8142-98D0-E4AB47D614C0}"/>
                </a:ext>
              </a:extLst>
            </p:cNvPr>
            <p:cNvCxnSpPr>
              <a:cxnSpLocks/>
            </p:cNvCxnSpPr>
            <p:nvPr/>
          </p:nvCxnSpPr>
          <p:spPr>
            <a:xfrm flipV="1">
              <a:off x="8195017" y="5367021"/>
              <a:ext cx="359211" cy="3556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89BA93F0-CC29-9C44-A672-E83DA4828906}"/>
              </a:ext>
            </a:extLst>
          </p:cNvPr>
          <p:cNvSpPr/>
          <p:nvPr/>
        </p:nvSpPr>
        <p:spPr>
          <a:xfrm>
            <a:off x="947560" y="1751601"/>
            <a:ext cx="3015887" cy="462807"/>
          </a:xfrm>
          <a:prstGeom prst="rect">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“Tipping Points”</a:t>
            </a:r>
          </a:p>
        </p:txBody>
      </p:sp>
      <p:sp>
        <p:nvSpPr>
          <p:cNvPr id="63" name="TextBox 62">
            <a:extLst>
              <a:ext uri="{FF2B5EF4-FFF2-40B4-BE49-F238E27FC236}">
                <a16:creationId xmlns:a16="http://schemas.microsoft.com/office/drawing/2014/main" id="{7BE4A82B-999B-F640-AF32-27E4A8D6A842}"/>
              </a:ext>
            </a:extLst>
          </p:cNvPr>
          <p:cNvSpPr txBox="1"/>
          <p:nvPr/>
        </p:nvSpPr>
        <p:spPr>
          <a:xfrm>
            <a:off x="3081867" y="5722738"/>
            <a:ext cx="6062133" cy="300082"/>
          </a:xfrm>
          <a:prstGeom prst="rect">
            <a:avLst/>
          </a:prstGeom>
          <a:noFill/>
        </p:spPr>
        <p:txBody>
          <a:bodyPr wrap="square" rtlCol="0">
            <a:spAutoFit/>
          </a:bodyPr>
          <a:lstStyle/>
          <a:p>
            <a:r>
              <a:rPr lang="en-US" sz="1350" dirty="0" err="1"/>
              <a:t>Bonanno</a:t>
            </a:r>
            <a:r>
              <a:rPr lang="en-US" sz="1350" dirty="0"/>
              <a:t>, 2004; van </a:t>
            </a:r>
            <a:r>
              <a:rPr lang="en-US" sz="1350" dirty="0" err="1"/>
              <a:t>Leemput</a:t>
            </a:r>
            <a:r>
              <a:rPr lang="en-US" sz="1350" dirty="0"/>
              <a:t> et al., 2014; Cramer et al., 2016; </a:t>
            </a:r>
            <a:r>
              <a:rPr lang="en-US" sz="1350" dirty="0" err="1"/>
              <a:t>Cabrieto</a:t>
            </a:r>
            <a:r>
              <a:rPr lang="en-US" sz="1350" dirty="0"/>
              <a:t> et al., 2018</a:t>
            </a:r>
          </a:p>
        </p:txBody>
      </p:sp>
      <p:sp>
        <p:nvSpPr>
          <p:cNvPr id="64" name="TextBox 63">
            <a:extLst>
              <a:ext uri="{FF2B5EF4-FFF2-40B4-BE49-F238E27FC236}">
                <a16:creationId xmlns:a16="http://schemas.microsoft.com/office/drawing/2014/main" id="{B3131CF6-31CA-5642-AE1A-4C6248575C0F}"/>
              </a:ext>
            </a:extLst>
          </p:cNvPr>
          <p:cNvSpPr txBox="1"/>
          <p:nvPr/>
        </p:nvSpPr>
        <p:spPr>
          <a:xfrm rot="16200000">
            <a:off x="-455996" y="3004140"/>
            <a:ext cx="2396030" cy="300082"/>
          </a:xfrm>
          <a:prstGeom prst="rect">
            <a:avLst/>
          </a:prstGeom>
          <a:noFill/>
        </p:spPr>
        <p:txBody>
          <a:bodyPr wrap="square" rtlCol="0">
            <a:spAutoFit/>
          </a:bodyPr>
          <a:lstStyle/>
          <a:p>
            <a:r>
              <a:rPr lang="en-US" sz="1350" dirty="0"/>
              <a:t>Loss of Functioning</a:t>
            </a:r>
          </a:p>
        </p:txBody>
      </p:sp>
      <p:sp>
        <p:nvSpPr>
          <p:cNvPr id="65" name="TextBox 64">
            <a:extLst>
              <a:ext uri="{FF2B5EF4-FFF2-40B4-BE49-F238E27FC236}">
                <a16:creationId xmlns:a16="http://schemas.microsoft.com/office/drawing/2014/main" id="{4E9B1A72-7DCB-364D-999A-A10F19556DBC}"/>
              </a:ext>
            </a:extLst>
          </p:cNvPr>
          <p:cNvSpPr txBox="1"/>
          <p:nvPr/>
        </p:nvSpPr>
        <p:spPr>
          <a:xfrm>
            <a:off x="1212845" y="4752877"/>
            <a:ext cx="2396030" cy="300082"/>
          </a:xfrm>
          <a:prstGeom prst="rect">
            <a:avLst/>
          </a:prstGeom>
          <a:noFill/>
        </p:spPr>
        <p:txBody>
          <a:bodyPr wrap="square" rtlCol="0">
            <a:spAutoFit/>
          </a:bodyPr>
          <a:lstStyle/>
          <a:p>
            <a:pPr algn="ctr"/>
            <a:r>
              <a:rPr lang="en-US" sz="1350" dirty="0"/>
              <a:t>Time</a:t>
            </a:r>
          </a:p>
        </p:txBody>
      </p:sp>
    </p:spTree>
    <p:extLst>
      <p:ext uri="{BB962C8B-B14F-4D97-AF65-F5344CB8AC3E}">
        <p14:creationId xmlns:p14="http://schemas.microsoft.com/office/powerpoint/2010/main" val="426605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89BA93F0-CC29-9C44-A672-E83DA4828906}"/>
              </a:ext>
            </a:extLst>
          </p:cNvPr>
          <p:cNvSpPr/>
          <p:nvPr/>
        </p:nvSpPr>
        <p:spPr>
          <a:xfrm>
            <a:off x="1962899" y="204310"/>
            <a:ext cx="4940374" cy="953552"/>
          </a:xfrm>
          <a:prstGeom prst="rect">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“Tipping Points”</a:t>
            </a:r>
          </a:p>
        </p:txBody>
      </p:sp>
      <p:sp>
        <p:nvSpPr>
          <p:cNvPr id="63" name="TextBox 62">
            <a:extLst>
              <a:ext uri="{FF2B5EF4-FFF2-40B4-BE49-F238E27FC236}">
                <a16:creationId xmlns:a16="http://schemas.microsoft.com/office/drawing/2014/main" id="{7BE4A82B-999B-F640-AF32-27E4A8D6A842}"/>
              </a:ext>
            </a:extLst>
          </p:cNvPr>
          <p:cNvSpPr txBox="1"/>
          <p:nvPr/>
        </p:nvSpPr>
        <p:spPr>
          <a:xfrm>
            <a:off x="7556500" y="6345038"/>
            <a:ext cx="1739900" cy="300082"/>
          </a:xfrm>
          <a:prstGeom prst="rect">
            <a:avLst/>
          </a:prstGeom>
          <a:noFill/>
        </p:spPr>
        <p:txBody>
          <a:bodyPr wrap="square" rtlCol="0">
            <a:spAutoFit/>
          </a:bodyPr>
          <a:lstStyle/>
          <a:p>
            <a:r>
              <a:rPr lang="en-US" sz="1350" dirty="0" err="1"/>
              <a:t>Bonanno</a:t>
            </a:r>
            <a:r>
              <a:rPr lang="en-US" sz="1350" dirty="0"/>
              <a:t>, 2004</a:t>
            </a:r>
          </a:p>
        </p:txBody>
      </p:sp>
      <p:grpSp>
        <p:nvGrpSpPr>
          <p:cNvPr id="27" name="Group 26">
            <a:extLst>
              <a:ext uri="{FF2B5EF4-FFF2-40B4-BE49-F238E27FC236}">
                <a16:creationId xmlns:a16="http://schemas.microsoft.com/office/drawing/2014/main" id="{9934B94D-7714-0B44-893F-A73358281861}"/>
              </a:ext>
            </a:extLst>
          </p:cNvPr>
          <p:cNvGrpSpPr/>
          <p:nvPr/>
        </p:nvGrpSpPr>
        <p:grpSpPr>
          <a:xfrm>
            <a:off x="1394908" y="1449567"/>
            <a:ext cx="6457200" cy="4587375"/>
            <a:chOff x="1263413" y="2192522"/>
            <a:chExt cx="4021182" cy="2971800"/>
          </a:xfrm>
        </p:grpSpPr>
        <p:sp>
          <p:nvSpPr>
            <p:cNvPr id="28" name="Rectangle 27">
              <a:extLst>
                <a:ext uri="{FF2B5EF4-FFF2-40B4-BE49-F238E27FC236}">
                  <a16:creationId xmlns:a16="http://schemas.microsoft.com/office/drawing/2014/main" id="{C9DD737B-367A-2144-87ED-7F4E16CD2B3C}"/>
                </a:ext>
              </a:extLst>
            </p:cNvPr>
            <p:cNvSpPr/>
            <p:nvPr/>
          </p:nvSpPr>
          <p:spPr>
            <a:xfrm>
              <a:off x="1263413" y="2192522"/>
              <a:ext cx="4021182" cy="2971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9" name="Straight Connector 28">
              <a:extLst>
                <a:ext uri="{FF2B5EF4-FFF2-40B4-BE49-F238E27FC236}">
                  <a16:creationId xmlns:a16="http://schemas.microsoft.com/office/drawing/2014/main" id="{23CF2DC0-8B14-3049-9F8E-0089793B4B2F}"/>
                </a:ext>
              </a:extLst>
            </p:cNvPr>
            <p:cNvCxnSpPr>
              <a:cxnSpLocks/>
            </p:cNvCxnSpPr>
            <p:nvPr/>
          </p:nvCxnSpPr>
          <p:spPr>
            <a:xfrm>
              <a:off x="1695459" y="2192522"/>
              <a:ext cx="0" cy="297180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30" name="Straight Connector 29">
            <a:extLst>
              <a:ext uri="{FF2B5EF4-FFF2-40B4-BE49-F238E27FC236}">
                <a16:creationId xmlns:a16="http://schemas.microsoft.com/office/drawing/2014/main" id="{CF98E6DB-F176-2B44-8A08-B37A063A5798}"/>
              </a:ext>
            </a:extLst>
          </p:cNvPr>
          <p:cNvCxnSpPr>
            <a:cxnSpLocks/>
          </p:cNvCxnSpPr>
          <p:nvPr/>
        </p:nvCxnSpPr>
        <p:spPr>
          <a:xfrm>
            <a:off x="2088685" y="2397015"/>
            <a:ext cx="5763421" cy="0"/>
          </a:xfrm>
          <a:prstGeom prst="line">
            <a:avLst/>
          </a:prstGeom>
          <a:ln w="603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66F3966-C5C5-C842-9DFB-6FA952CB00A0}"/>
              </a:ext>
            </a:extLst>
          </p:cNvPr>
          <p:cNvCxnSpPr>
            <a:cxnSpLocks/>
          </p:cNvCxnSpPr>
          <p:nvPr/>
        </p:nvCxnSpPr>
        <p:spPr>
          <a:xfrm>
            <a:off x="3529120" y="2693153"/>
            <a:ext cx="4322988" cy="1782845"/>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990CDA5-7F8D-0441-8F44-CD535B115E0C}"/>
              </a:ext>
            </a:extLst>
          </p:cNvPr>
          <p:cNvCxnSpPr>
            <a:cxnSpLocks/>
          </p:cNvCxnSpPr>
          <p:nvPr/>
        </p:nvCxnSpPr>
        <p:spPr>
          <a:xfrm>
            <a:off x="2088685" y="4892748"/>
            <a:ext cx="5763421" cy="0"/>
          </a:xfrm>
          <a:prstGeom prst="line">
            <a:avLst/>
          </a:prstGeom>
          <a:ln w="60325">
            <a:solidFill>
              <a:srgbClr val="00B05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9153E8A-437E-8F41-8BB1-DDF4235777FE}"/>
              </a:ext>
            </a:extLst>
          </p:cNvPr>
          <p:cNvSpPr txBox="1"/>
          <p:nvPr/>
        </p:nvSpPr>
        <p:spPr>
          <a:xfrm>
            <a:off x="3750232" y="1826901"/>
            <a:ext cx="1746552" cy="523220"/>
          </a:xfrm>
          <a:prstGeom prst="rect">
            <a:avLst/>
          </a:prstGeom>
          <a:noFill/>
        </p:spPr>
        <p:txBody>
          <a:bodyPr wrap="square" rtlCol="0">
            <a:spAutoFit/>
          </a:bodyPr>
          <a:lstStyle/>
          <a:p>
            <a:pPr algn="ctr"/>
            <a:r>
              <a:rPr lang="en-US" sz="2800" b="1" dirty="0"/>
              <a:t>chronic</a:t>
            </a:r>
          </a:p>
        </p:txBody>
      </p:sp>
      <p:sp>
        <p:nvSpPr>
          <p:cNvPr id="34" name="TextBox 33">
            <a:extLst>
              <a:ext uri="{FF2B5EF4-FFF2-40B4-BE49-F238E27FC236}">
                <a16:creationId xmlns:a16="http://schemas.microsoft.com/office/drawing/2014/main" id="{8320EE35-4C98-DE4D-AEE9-545372608846}"/>
              </a:ext>
            </a:extLst>
          </p:cNvPr>
          <p:cNvSpPr txBox="1"/>
          <p:nvPr/>
        </p:nvSpPr>
        <p:spPr>
          <a:xfrm rot="1472412">
            <a:off x="3964041" y="2696028"/>
            <a:ext cx="1746552" cy="523220"/>
          </a:xfrm>
          <a:prstGeom prst="rect">
            <a:avLst/>
          </a:prstGeom>
          <a:noFill/>
        </p:spPr>
        <p:txBody>
          <a:bodyPr wrap="square" rtlCol="0">
            <a:spAutoFit/>
          </a:bodyPr>
          <a:lstStyle/>
          <a:p>
            <a:pPr algn="ctr"/>
            <a:r>
              <a:rPr lang="en-US" sz="2800" b="1" dirty="0"/>
              <a:t>recovery</a:t>
            </a:r>
          </a:p>
        </p:txBody>
      </p:sp>
      <p:sp>
        <p:nvSpPr>
          <p:cNvPr id="35" name="TextBox 34">
            <a:extLst>
              <a:ext uri="{FF2B5EF4-FFF2-40B4-BE49-F238E27FC236}">
                <a16:creationId xmlns:a16="http://schemas.microsoft.com/office/drawing/2014/main" id="{77FF4B5F-01BD-BF46-8FFD-3E7F3AA2137F}"/>
              </a:ext>
            </a:extLst>
          </p:cNvPr>
          <p:cNvSpPr txBox="1"/>
          <p:nvPr/>
        </p:nvSpPr>
        <p:spPr>
          <a:xfrm>
            <a:off x="4011302" y="4386792"/>
            <a:ext cx="2092702" cy="523220"/>
          </a:xfrm>
          <a:prstGeom prst="rect">
            <a:avLst/>
          </a:prstGeom>
          <a:noFill/>
        </p:spPr>
        <p:txBody>
          <a:bodyPr wrap="square" rtlCol="0">
            <a:spAutoFit/>
          </a:bodyPr>
          <a:lstStyle/>
          <a:p>
            <a:pPr algn="ctr"/>
            <a:r>
              <a:rPr lang="en-US" sz="2800" b="1" dirty="0"/>
              <a:t>resilience</a:t>
            </a:r>
          </a:p>
        </p:txBody>
      </p:sp>
      <p:cxnSp>
        <p:nvCxnSpPr>
          <p:cNvPr id="36" name="Straight Connector 35">
            <a:extLst>
              <a:ext uri="{FF2B5EF4-FFF2-40B4-BE49-F238E27FC236}">
                <a16:creationId xmlns:a16="http://schemas.microsoft.com/office/drawing/2014/main" id="{0E06F24A-FAA0-544D-B2AD-FF07203960AF}"/>
              </a:ext>
            </a:extLst>
          </p:cNvPr>
          <p:cNvCxnSpPr>
            <a:cxnSpLocks/>
          </p:cNvCxnSpPr>
          <p:nvPr/>
        </p:nvCxnSpPr>
        <p:spPr>
          <a:xfrm>
            <a:off x="2083816" y="4474250"/>
            <a:ext cx="3412966" cy="0"/>
          </a:xfrm>
          <a:prstGeom prst="line">
            <a:avLst/>
          </a:prstGeom>
          <a:ln w="603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2CBD266-CD01-764B-8080-40951DB32ED3}"/>
              </a:ext>
            </a:extLst>
          </p:cNvPr>
          <p:cNvCxnSpPr>
            <a:cxnSpLocks/>
          </p:cNvCxnSpPr>
          <p:nvPr/>
        </p:nvCxnSpPr>
        <p:spPr>
          <a:xfrm flipV="1">
            <a:off x="5496782" y="2702824"/>
            <a:ext cx="2355324" cy="1774773"/>
          </a:xfrm>
          <a:prstGeom prst="line">
            <a:avLst/>
          </a:prstGeom>
          <a:ln w="60325">
            <a:solidFill>
              <a:schemeClr val="accent4"/>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F9A705D-C5F8-6644-A0A7-4105405CD804}"/>
              </a:ext>
            </a:extLst>
          </p:cNvPr>
          <p:cNvSpPr txBox="1"/>
          <p:nvPr/>
        </p:nvSpPr>
        <p:spPr>
          <a:xfrm>
            <a:off x="2917023" y="3915475"/>
            <a:ext cx="1746552" cy="523220"/>
          </a:xfrm>
          <a:prstGeom prst="rect">
            <a:avLst/>
          </a:prstGeom>
          <a:noFill/>
        </p:spPr>
        <p:txBody>
          <a:bodyPr wrap="square" rtlCol="0">
            <a:spAutoFit/>
          </a:bodyPr>
          <a:lstStyle/>
          <a:p>
            <a:pPr algn="ctr"/>
            <a:r>
              <a:rPr lang="en-US" sz="2800" b="1" dirty="0"/>
              <a:t>delayed</a:t>
            </a:r>
          </a:p>
        </p:txBody>
      </p:sp>
      <p:cxnSp>
        <p:nvCxnSpPr>
          <p:cNvPr id="39" name="Straight Connector 38">
            <a:extLst>
              <a:ext uri="{FF2B5EF4-FFF2-40B4-BE49-F238E27FC236}">
                <a16:creationId xmlns:a16="http://schemas.microsoft.com/office/drawing/2014/main" id="{B0C20F57-9B2A-3F40-A8B5-807FD0DC4DD0}"/>
              </a:ext>
            </a:extLst>
          </p:cNvPr>
          <p:cNvCxnSpPr>
            <a:cxnSpLocks/>
          </p:cNvCxnSpPr>
          <p:nvPr/>
        </p:nvCxnSpPr>
        <p:spPr>
          <a:xfrm>
            <a:off x="2088687" y="2683098"/>
            <a:ext cx="1440434" cy="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3131CF6-31CA-5642-AE1A-4C6248575C0F}"/>
              </a:ext>
            </a:extLst>
          </p:cNvPr>
          <p:cNvSpPr txBox="1"/>
          <p:nvPr/>
        </p:nvSpPr>
        <p:spPr>
          <a:xfrm rot="16200000">
            <a:off x="-1510899" y="2531000"/>
            <a:ext cx="4931462" cy="523220"/>
          </a:xfrm>
          <a:prstGeom prst="rect">
            <a:avLst/>
          </a:prstGeom>
          <a:noFill/>
        </p:spPr>
        <p:txBody>
          <a:bodyPr wrap="square" rtlCol="0">
            <a:spAutoFit/>
          </a:bodyPr>
          <a:lstStyle/>
          <a:p>
            <a:r>
              <a:rPr lang="en-US" sz="2800" dirty="0"/>
              <a:t>Loss of Functioning</a:t>
            </a:r>
          </a:p>
        </p:txBody>
      </p:sp>
      <p:sp>
        <p:nvSpPr>
          <p:cNvPr id="65" name="TextBox 64">
            <a:extLst>
              <a:ext uri="{FF2B5EF4-FFF2-40B4-BE49-F238E27FC236}">
                <a16:creationId xmlns:a16="http://schemas.microsoft.com/office/drawing/2014/main" id="{4E9B1A72-7DCB-364D-999A-A10F19556DBC}"/>
              </a:ext>
            </a:extLst>
          </p:cNvPr>
          <p:cNvSpPr txBox="1"/>
          <p:nvPr/>
        </p:nvSpPr>
        <p:spPr>
          <a:xfrm>
            <a:off x="1962899" y="6083015"/>
            <a:ext cx="5130048" cy="523220"/>
          </a:xfrm>
          <a:prstGeom prst="rect">
            <a:avLst/>
          </a:prstGeom>
          <a:noFill/>
        </p:spPr>
        <p:txBody>
          <a:bodyPr wrap="square" rtlCol="0">
            <a:spAutoFit/>
          </a:bodyPr>
          <a:lstStyle/>
          <a:p>
            <a:pPr algn="ctr"/>
            <a:r>
              <a:rPr lang="en-US" sz="2800" dirty="0"/>
              <a:t>Time</a:t>
            </a:r>
          </a:p>
        </p:txBody>
      </p:sp>
    </p:spTree>
    <p:extLst>
      <p:ext uri="{BB962C8B-B14F-4D97-AF65-F5344CB8AC3E}">
        <p14:creationId xmlns:p14="http://schemas.microsoft.com/office/powerpoint/2010/main" val="397687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3CEE3168-7279-354B-8596-24330BC9FC82}"/>
              </a:ext>
            </a:extLst>
          </p:cNvPr>
          <p:cNvSpPr/>
          <p:nvPr/>
        </p:nvSpPr>
        <p:spPr>
          <a:xfrm>
            <a:off x="206828" y="2219706"/>
            <a:ext cx="2144486" cy="3864428"/>
          </a:xfrm>
          <a:prstGeom prst="rect">
            <a:avLst/>
          </a:prstGeom>
          <a:solidFill>
            <a:srgbClr val="FFFD78">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AB92AB0E-B258-364F-9DC3-0DD0B5545CFE}"/>
              </a:ext>
            </a:extLst>
          </p:cNvPr>
          <p:cNvSpPr/>
          <p:nvPr/>
        </p:nvSpPr>
        <p:spPr>
          <a:xfrm>
            <a:off x="332236" y="2346511"/>
            <a:ext cx="1888761" cy="14401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 name="Straight Connector 5">
            <a:extLst>
              <a:ext uri="{FF2B5EF4-FFF2-40B4-BE49-F238E27FC236}">
                <a16:creationId xmlns:a16="http://schemas.microsoft.com/office/drawing/2014/main" id="{B56E27C3-F452-D147-A54F-55ABEC132561}"/>
              </a:ext>
            </a:extLst>
          </p:cNvPr>
          <p:cNvCxnSpPr>
            <a:cxnSpLocks/>
            <a:stCxn id="4" idx="0"/>
            <a:endCxn id="4" idx="2"/>
          </p:cNvCxnSpPr>
          <p:nvPr/>
        </p:nvCxnSpPr>
        <p:spPr>
          <a:xfrm>
            <a:off x="1276616" y="2346511"/>
            <a:ext cx="0" cy="144018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7BBE74-7A5E-424A-BD82-F6B9E64C5A49}"/>
              </a:ext>
            </a:extLst>
          </p:cNvPr>
          <p:cNvCxnSpPr>
            <a:cxnSpLocks/>
            <a:stCxn id="4" idx="1"/>
            <a:endCxn id="4" idx="3"/>
          </p:cNvCxnSpPr>
          <p:nvPr/>
        </p:nvCxnSpPr>
        <p:spPr>
          <a:xfrm>
            <a:off x="332236" y="3066601"/>
            <a:ext cx="1888761" cy="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F0D9137-1639-124C-8A52-8A2F1271C875}"/>
              </a:ext>
            </a:extLst>
          </p:cNvPr>
          <p:cNvSpPr/>
          <p:nvPr/>
        </p:nvSpPr>
        <p:spPr>
          <a:xfrm>
            <a:off x="2511743" y="2348385"/>
            <a:ext cx="1888761" cy="14401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4" name="Straight Connector 43">
            <a:extLst>
              <a:ext uri="{FF2B5EF4-FFF2-40B4-BE49-F238E27FC236}">
                <a16:creationId xmlns:a16="http://schemas.microsoft.com/office/drawing/2014/main" id="{E19E684F-1772-F84E-AF5A-FA139B795F73}"/>
              </a:ext>
            </a:extLst>
          </p:cNvPr>
          <p:cNvCxnSpPr>
            <a:cxnSpLocks/>
            <a:stCxn id="43" idx="0"/>
            <a:endCxn id="43" idx="2"/>
          </p:cNvCxnSpPr>
          <p:nvPr/>
        </p:nvCxnSpPr>
        <p:spPr>
          <a:xfrm>
            <a:off x="3456124" y="2348385"/>
            <a:ext cx="0" cy="144018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F1C71665-38BD-B348-B5F6-C060FCA9EEB0}"/>
              </a:ext>
            </a:extLst>
          </p:cNvPr>
          <p:cNvSpPr/>
          <p:nvPr/>
        </p:nvSpPr>
        <p:spPr>
          <a:xfrm>
            <a:off x="4691251" y="2339015"/>
            <a:ext cx="1888761" cy="14401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6" name="Straight Connector 45">
            <a:extLst>
              <a:ext uri="{FF2B5EF4-FFF2-40B4-BE49-F238E27FC236}">
                <a16:creationId xmlns:a16="http://schemas.microsoft.com/office/drawing/2014/main" id="{AC3D58A0-0550-6243-8D0D-34B22B9E8D58}"/>
              </a:ext>
            </a:extLst>
          </p:cNvPr>
          <p:cNvCxnSpPr>
            <a:cxnSpLocks/>
            <a:stCxn id="45" idx="0"/>
            <a:endCxn id="45" idx="2"/>
          </p:cNvCxnSpPr>
          <p:nvPr/>
        </p:nvCxnSpPr>
        <p:spPr>
          <a:xfrm>
            <a:off x="5635631" y="2339015"/>
            <a:ext cx="0" cy="144018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3A58D2AE-1239-FF45-B279-434B25D2C7C8}"/>
              </a:ext>
            </a:extLst>
          </p:cNvPr>
          <p:cNvSpPr/>
          <p:nvPr/>
        </p:nvSpPr>
        <p:spPr>
          <a:xfrm>
            <a:off x="6870759" y="2346511"/>
            <a:ext cx="1888761" cy="14401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8" name="Straight Connector 47">
            <a:extLst>
              <a:ext uri="{FF2B5EF4-FFF2-40B4-BE49-F238E27FC236}">
                <a16:creationId xmlns:a16="http://schemas.microsoft.com/office/drawing/2014/main" id="{0F85FA84-6ADE-7445-A327-442151526986}"/>
              </a:ext>
            </a:extLst>
          </p:cNvPr>
          <p:cNvCxnSpPr>
            <a:cxnSpLocks/>
            <a:stCxn id="47" idx="0"/>
            <a:endCxn id="47" idx="2"/>
          </p:cNvCxnSpPr>
          <p:nvPr/>
        </p:nvCxnSpPr>
        <p:spPr>
          <a:xfrm>
            <a:off x="7815140" y="2346511"/>
            <a:ext cx="0" cy="144018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100A9173-61A7-1E4E-BE23-A7DE5C0CA85C}"/>
              </a:ext>
            </a:extLst>
          </p:cNvPr>
          <p:cNvSpPr/>
          <p:nvPr/>
        </p:nvSpPr>
        <p:spPr>
          <a:xfrm>
            <a:off x="332236" y="4471377"/>
            <a:ext cx="1888761" cy="14401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5" name="Straight Connector 64">
            <a:extLst>
              <a:ext uri="{FF2B5EF4-FFF2-40B4-BE49-F238E27FC236}">
                <a16:creationId xmlns:a16="http://schemas.microsoft.com/office/drawing/2014/main" id="{2949EAFF-A78A-1C47-877F-567F1778B059}"/>
              </a:ext>
            </a:extLst>
          </p:cNvPr>
          <p:cNvCxnSpPr>
            <a:cxnSpLocks/>
            <a:stCxn id="64" idx="0"/>
            <a:endCxn id="64" idx="2"/>
          </p:cNvCxnSpPr>
          <p:nvPr/>
        </p:nvCxnSpPr>
        <p:spPr>
          <a:xfrm>
            <a:off x="1276616" y="4471377"/>
            <a:ext cx="0" cy="144018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1524AEB5-F982-394D-8C50-7EE3749621A8}"/>
              </a:ext>
            </a:extLst>
          </p:cNvPr>
          <p:cNvSpPr/>
          <p:nvPr/>
        </p:nvSpPr>
        <p:spPr>
          <a:xfrm>
            <a:off x="2509950" y="4473251"/>
            <a:ext cx="1888761" cy="14401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7" name="Straight Connector 66">
            <a:extLst>
              <a:ext uri="{FF2B5EF4-FFF2-40B4-BE49-F238E27FC236}">
                <a16:creationId xmlns:a16="http://schemas.microsoft.com/office/drawing/2014/main" id="{241626AD-09C6-844C-939C-0C344718F883}"/>
              </a:ext>
            </a:extLst>
          </p:cNvPr>
          <p:cNvCxnSpPr>
            <a:cxnSpLocks/>
            <a:stCxn id="66" idx="0"/>
            <a:endCxn id="66" idx="2"/>
          </p:cNvCxnSpPr>
          <p:nvPr/>
        </p:nvCxnSpPr>
        <p:spPr>
          <a:xfrm>
            <a:off x="3454331" y="4473251"/>
            <a:ext cx="0" cy="144018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D1A523A-1766-3348-91E4-A1C9F33D0537}"/>
              </a:ext>
            </a:extLst>
          </p:cNvPr>
          <p:cNvSpPr/>
          <p:nvPr/>
        </p:nvSpPr>
        <p:spPr>
          <a:xfrm>
            <a:off x="4687664" y="4463882"/>
            <a:ext cx="1888761" cy="14401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9" name="Straight Connector 68">
            <a:extLst>
              <a:ext uri="{FF2B5EF4-FFF2-40B4-BE49-F238E27FC236}">
                <a16:creationId xmlns:a16="http://schemas.microsoft.com/office/drawing/2014/main" id="{8A4CA6FB-9D05-FC46-9B4B-F13C270B8078}"/>
              </a:ext>
            </a:extLst>
          </p:cNvPr>
          <p:cNvCxnSpPr>
            <a:cxnSpLocks/>
            <a:stCxn id="68" idx="0"/>
            <a:endCxn id="68" idx="2"/>
          </p:cNvCxnSpPr>
          <p:nvPr/>
        </p:nvCxnSpPr>
        <p:spPr>
          <a:xfrm>
            <a:off x="5632045" y="4463882"/>
            <a:ext cx="0" cy="144018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35F24B0C-D8CA-CC43-8997-F00462AC1D18}"/>
              </a:ext>
            </a:extLst>
          </p:cNvPr>
          <p:cNvSpPr/>
          <p:nvPr/>
        </p:nvSpPr>
        <p:spPr>
          <a:xfrm>
            <a:off x="6865379" y="4463882"/>
            <a:ext cx="1888761" cy="14401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1" name="Straight Connector 70">
            <a:extLst>
              <a:ext uri="{FF2B5EF4-FFF2-40B4-BE49-F238E27FC236}">
                <a16:creationId xmlns:a16="http://schemas.microsoft.com/office/drawing/2014/main" id="{F6C18A15-318B-9F4D-8573-192F76316853}"/>
              </a:ext>
            </a:extLst>
          </p:cNvPr>
          <p:cNvCxnSpPr>
            <a:cxnSpLocks/>
            <a:stCxn id="70" idx="0"/>
            <a:endCxn id="70" idx="2"/>
          </p:cNvCxnSpPr>
          <p:nvPr/>
        </p:nvCxnSpPr>
        <p:spPr>
          <a:xfrm>
            <a:off x="7809759" y="4463882"/>
            <a:ext cx="0" cy="144018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C4C857E-DA41-9D49-9494-EB2E5A7402D0}"/>
              </a:ext>
            </a:extLst>
          </p:cNvPr>
          <p:cNvCxnSpPr>
            <a:cxnSpLocks/>
          </p:cNvCxnSpPr>
          <p:nvPr/>
        </p:nvCxnSpPr>
        <p:spPr>
          <a:xfrm>
            <a:off x="2509950" y="3242738"/>
            <a:ext cx="963120" cy="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E14FE2C-63CE-644F-A3ED-991C601EB093}"/>
              </a:ext>
            </a:extLst>
          </p:cNvPr>
          <p:cNvCxnSpPr>
            <a:cxnSpLocks/>
          </p:cNvCxnSpPr>
          <p:nvPr/>
        </p:nvCxnSpPr>
        <p:spPr>
          <a:xfrm flipV="1">
            <a:off x="3459404" y="2912953"/>
            <a:ext cx="0" cy="34290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67F7BF7-AA8B-BB4C-BAFE-2EFEE4970ECD}"/>
              </a:ext>
            </a:extLst>
          </p:cNvPr>
          <p:cNvCxnSpPr>
            <a:cxnSpLocks/>
          </p:cNvCxnSpPr>
          <p:nvPr/>
        </p:nvCxnSpPr>
        <p:spPr>
          <a:xfrm>
            <a:off x="3441740" y="2935438"/>
            <a:ext cx="963120" cy="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4C3D968-77CD-594B-ABD1-953EC32EBCB8}"/>
              </a:ext>
            </a:extLst>
          </p:cNvPr>
          <p:cNvCxnSpPr>
            <a:cxnSpLocks/>
          </p:cNvCxnSpPr>
          <p:nvPr/>
        </p:nvCxnSpPr>
        <p:spPr>
          <a:xfrm>
            <a:off x="4667826" y="2912953"/>
            <a:ext cx="963120" cy="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CE835B2-3DF2-0E41-A034-594A46761704}"/>
              </a:ext>
            </a:extLst>
          </p:cNvPr>
          <p:cNvCxnSpPr>
            <a:cxnSpLocks/>
          </p:cNvCxnSpPr>
          <p:nvPr/>
        </p:nvCxnSpPr>
        <p:spPr>
          <a:xfrm>
            <a:off x="5616892" y="2902273"/>
            <a:ext cx="963120" cy="340466"/>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1C4BC01-3BC5-B243-907B-E72E926D8578}"/>
              </a:ext>
            </a:extLst>
          </p:cNvPr>
          <p:cNvCxnSpPr>
            <a:cxnSpLocks/>
          </p:cNvCxnSpPr>
          <p:nvPr/>
        </p:nvCxnSpPr>
        <p:spPr>
          <a:xfrm>
            <a:off x="6870759" y="3237377"/>
            <a:ext cx="963120" cy="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072138E-81F3-5B48-93A1-22C9BF0D121A}"/>
              </a:ext>
            </a:extLst>
          </p:cNvPr>
          <p:cNvCxnSpPr>
            <a:cxnSpLocks/>
          </p:cNvCxnSpPr>
          <p:nvPr/>
        </p:nvCxnSpPr>
        <p:spPr>
          <a:xfrm flipV="1">
            <a:off x="7818419" y="2912953"/>
            <a:ext cx="0" cy="34290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655322E-777F-294A-97D4-1E49134CB2D6}"/>
              </a:ext>
            </a:extLst>
          </p:cNvPr>
          <p:cNvCxnSpPr>
            <a:cxnSpLocks/>
          </p:cNvCxnSpPr>
          <p:nvPr/>
        </p:nvCxnSpPr>
        <p:spPr>
          <a:xfrm flipV="1">
            <a:off x="7809758" y="2511400"/>
            <a:ext cx="963120" cy="424038"/>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E979CD5-26CC-894C-9484-9EE738DAF486}"/>
              </a:ext>
            </a:extLst>
          </p:cNvPr>
          <p:cNvCxnSpPr>
            <a:cxnSpLocks/>
          </p:cNvCxnSpPr>
          <p:nvPr/>
        </p:nvCxnSpPr>
        <p:spPr>
          <a:xfrm flipV="1">
            <a:off x="332236" y="4774364"/>
            <a:ext cx="1888761" cy="78942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FCB78BF-5FDC-754B-9DF7-44CA0C8A9713}"/>
              </a:ext>
            </a:extLst>
          </p:cNvPr>
          <p:cNvCxnSpPr>
            <a:cxnSpLocks/>
          </p:cNvCxnSpPr>
          <p:nvPr/>
        </p:nvCxnSpPr>
        <p:spPr>
          <a:xfrm flipV="1">
            <a:off x="3441740" y="5080184"/>
            <a:ext cx="0" cy="34290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861A9D2-B258-7349-8CFA-284D1152C774}"/>
              </a:ext>
            </a:extLst>
          </p:cNvPr>
          <p:cNvCxnSpPr>
            <a:cxnSpLocks/>
          </p:cNvCxnSpPr>
          <p:nvPr/>
        </p:nvCxnSpPr>
        <p:spPr>
          <a:xfrm flipV="1">
            <a:off x="3435592" y="4967644"/>
            <a:ext cx="963120" cy="424038"/>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FF956A2-0771-114E-B1E7-1BEB11A7A8BD}"/>
              </a:ext>
            </a:extLst>
          </p:cNvPr>
          <p:cNvCxnSpPr>
            <a:cxnSpLocks/>
          </p:cNvCxnSpPr>
          <p:nvPr/>
        </p:nvCxnSpPr>
        <p:spPr>
          <a:xfrm flipV="1">
            <a:off x="2504236" y="5104529"/>
            <a:ext cx="917210" cy="411286"/>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92711A5-8F0F-6E45-BE29-8796CC15A413}"/>
              </a:ext>
            </a:extLst>
          </p:cNvPr>
          <p:cNvCxnSpPr>
            <a:cxnSpLocks/>
          </p:cNvCxnSpPr>
          <p:nvPr/>
        </p:nvCxnSpPr>
        <p:spPr>
          <a:xfrm>
            <a:off x="5596160" y="5051216"/>
            <a:ext cx="963120" cy="340466"/>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617E3A5-DFAC-C74E-9C96-D74EA5536265}"/>
              </a:ext>
            </a:extLst>
          </p:cNvPr>
          <p:cNvCxnSpPr>
            <a:cxnSpLocks/>
          </p:cNvCxnSpPr>
          <p:nvPr/>
        </p:nvCxnSpPr>
        <p:spPr>
          <a:xfrm flipV="1">
            <a:off x="4687664" y="5051216"/>
            <a:ext cx="917210" cy="411286"/>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9C5647F-DF8A-0B49-A72C-CF65B56C1790}"/>
              </a:ext>
            </a:extLst>
          </p:cNvPr>
          <p:cNvCxnSpPr>
            <a:cxnSpLocks/>
          </p:cNvCxnSpPr>
          <p:nvPr/>
        </p:nvCxnSpPr>
        <p:spPr>
          <a:xfrm flipV="1">
            <a:off x="7811333" y="4972234"/>
            <a:ext cx="0" cy="34290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579244A-03D5-B94F-A476-87A9DB4E5FC1}"/>
              </a:ext>
            </a:extLst>
          </p:cNvPr>
          <p:cNvCxnSpPr>
            <a:cxnSpLocks/>
          </p:cNvCxnSpPr>
          <p:nvPr/>
        </p:nvCxnSpPr>
        <p:spPr>
          <a:xfrm>
            <a:off x="7804668" y="4974668"/>
            <a:ext cx="963120" cy="340466"/>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68CAEB-2154-554A-AE2F-3D7B5F9E74AA}"/>
              </a:ext>
            </a:extLst>
          </p:cNvPr>
          <p:cNvCxnSpPr>
            <a:cxnSpLocks/>
          </p:cNvCxnSpPr>
          <p:nvPr/>
        </p:nvCxnSpPr>
        <p:spPr>
          <a:xfrm flipV="1">
            <a:off x="6859664" y="5310172"/>
            <a:ext cx="950095" cy="423084"/>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6CF2CB1-C17A-7D4A-BE1F-905FD62F5D3F}"/>
              </a:ext>
            </a:extLst>
          </p:cNvPr>
          <p:cNvSpPr txBox="1"/>
          <p:nvPr/>
        </p:nvSpPr>
        <p:spPr>
          <a:xfrm>
            <a:off x="4422050" y="6178708"/>
            <a:ext cx="4897419" cy="300082"/>
          </a:xfrm>
          <a:prstGeom prst="rect">
            <a:avLst/>
          </a:prstGeom>
          <a:noFill/>
        </p:spPr>
        <p:txBody>
          <a:bodyPr wrap="square" rtlCol="0">
            <a:spAutoFit/>
          </a:bodyPr>
          <a:lstStyle/>
          <a:p>
            <a:r>
              <a:rPr lang="en-US" sz="1350" dirty="0" err="1"/>
              <a:t>Schwaba</a:t>
            </a:r>
            <a:r>
              <a:rPr lang="en-US" sz="1350" dirty="0"/>
              <a:t> &amp; </a:t>
            </a:r>
            <a:r>
              <a:rPr lang="en-US" sz="1350" dirty="0" err="1"/>
              <a:t>Bleidorn</a:t>
            </a:r>
            <a:r>
              <a:rPr lang="en-US" sz="1350" dirty="0"/>
              <a:t>, 2017; Doss et al., 2009 ; </a:t>
            </a:r>
            <a:r>
              <a:rPr lang="en-US" sz="1350" dirty="0" err="1"/>
              <a:t>Bleidorn</a:t>
            </a:r>
            <a:r>
              <a:rPr lang="en-US" sz="1350" dirty="0"/>
              <a:t> et al., 2016</a:t>
            </a:r>
          </a:p>
        </p:txBody>
      </p:sp>
      <p:sp>
        <p:nvSpPr>
          <p:cNvPr id="38" name="Rectangle 37">
            <a:extLst>
              <a:ext uri="{FF2B5EF4-FFF2-40B4-BE49-F238E27FC236}">
                <a16:creationId xmlns:a16="http://schemas.microsoft.com/office/drawing/2014/main" id="{DBCDBD2C-1296-1F4E-A42E-3207A49F1700}"/>
              </a:ext>
            </a:extLst>
          </p:cNvPr>
          <p:cNvSpPr/>
          <p:nvPr/>
        </p:nvSpPr>
        <p:spPr>
          <a:xfrm>
            <a:off x="635000" y="381000"/>
            <a:ext cx="7874000" cy="15621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Helvetica" pitchFamily="2" charset="0"/>
              </a:rPr>
              <a:t>Timing of Change</a:t>
            </a:r>
          </a:p>
        </p:txBody>
      </p:sp>
    </p:spTree>
    <p:extLst>
      <p:ext uri="{BB962C8B-B14F-4D97-AF65-F5344CB8AC3E}">
        <p14:creationId xmlns:p14="http://schemas.microsoft.com/office/powerpoint/2010/main" val="102825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4" grpId="0" animBg="1"/>
      <p:bldP spid="43" grpId="0" animBg="1"/>
      <p:bldP spid="45" grpId="0" animBg="1"/>
      <p:bldP spid="47" grpId="0" animBg="1"/>
      <p:bldP spid="64" grpId="0" animBg="1"/>
      <p:bldP spid="66" grpId="0" animBg="1"/>
      <p:bldP spid="68" grpId="0" animBg="1"/>
      <p:bldP spid="70"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5076</TotalTime>
  <Words>3296</Words>
  <Application>Microsoft Macintosh PowerPoint</Application>
  <PresentationFormat>On-screen Show (4:3)</PresentationFormat>
  <Paragraphs>620</Paragraphs>
  <Slides>64</Slides>
  <Notes>50</Notes>
  <HiddenSlides>12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Calibri</vt:lpstr>
      <vt:lpstr>Calibri Light</vt:lpstr>
      <vt:lpstr>Helvetica</vt:lpstr>
      <vt:lpstr>Monotype Corsiva</vt:lpstr>
      <vt:lpstr>Times New Roman</vt:lpstr>
      <vt:lpstr>Office Theme</vt:lpstr>
      <vt:lpstr>Detecting Idiographic Personality Change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Idiographic Personality Change</dc:title>
  <dc:creator>Emorie Beck</dc:creator>
  <cp:lastModifiedBy>Beck, Emorie</cp:lastModifiedBy>
  <cp:revision>39</cp:revision>
  <dcterms:created xsi:type="dcterms:W3CDTF">2019-02-03T21:22:38Z</dcterms:created>
  <dcterms:modified xsi:type="dcterms:W3CDTF">2019-02-09T16:13:06Z</dcterms:modified>
</cp:coreProperties>
</file>